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968" r:id="rId2"/>
  </p:sldMasterIdLst>
  <p:notesMasterIdLst>
    <p:notesMasterId r:id="rId33"/>
  </p:notesMasterIdLst>
  <p:sldIdLst>
    <p:sldId id="374" r:id="rId3"/>
    <p:sldId id="387" r:id="rId4"/>
    <p:sldId id="390" r:id="rId5"/>
    <p:sldId id="338" r:id="rId6"/>
    <p:sldId id="339" r:id="rId7"/>
    <p:sldId id="368" r:id="rId8"/>
    <p:sldId id="379" r:id="rId9"/>
    <p:sldId id="340" r:id="rId10"/>
    <p:sldId id="383" r:id="rId11"/>
    <p:sldId id="364" r:id="rId12"/>
    <p:sldId id="365" r:id="rId13"/>
    <p:sldId id="366" r:id="rId14"/>
    <p:sldId id="388" r:id="rId15"/>
    <p:sldId id="376" r:id="rId16"/>
    <p:sldId id="377" r:id="rId17"/>
    <p:sldId id="378" r:id="rId18"/>
    <p:sldId id="349" r:id="rId19"/>
    <p:sldId id="357" r:id="rId20"/>
    <p:sldId id="391" r:id="rId21"/>
    <p:sldId id="358" r:id="rId22"/>
    <p:sldId id="359" r:id="rId23"/>
    <p:sldId id="389" r:id="rId24"/>
    <p:sldId id="361" r:id="rId25"/>
    <p:sldId id="385" r:id="rId26"/>
    <p:sldId id="382" r:id="rId27"/>
    <p:sldId id="380" r:id="rId28"/>
    <p:sldId id="381" r:id="rId29"/>
    <p:sldId id="384" r:id="rId30"/>
    <p:sldId id="386" r:id="rId31"/>
    <p:sldId id="269" r:id="rId32"/>
  </p:sldIdLst>
  <p:sldSz cx="9906000" cy="6858000" type="A4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buClr>
        <a:schemeClr val="accent1"/>
      </a:buClr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Arial" pitchFamily="-84" charset="0"/>
        <a:ea typeface="Times New Roman" pitchFamily="-84" charset="0"/>
        <a:cs typeface="Times New Roman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2"/>
    <p:restoredTop sz="93214"/>
  </p:normalViewPr>
  <p:slideViewPr>
    <p:cSldViewPr>
      <p:cViewPr varScale="1">
        <p:scale>
          <a:sx n="109" d="100"/>
          <a:sy n="109" d="100"/>
        </p:scale>
        <p:origin x="1864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2.xml"/><Relationship Id="rId4" Type="http://schemas.openxmlformats.org/officeDocument/2006/relationships/slide" Target="slides/slide17.xml"/><Relationship Id="rId5" Type="http://schemas.openxmlformats.org/officeDocument/2006/relationships/slide" Target="slides/slide18.xml"/><Relationship Id="rId6" Type="http://schemas.openxmlformats.org/officeDocument/2006/relationships/slide" Target="slides/slide20.xml"/><Relationship Id="rId7" Type="http://schemas.openxmlformats.org/officeDocument/2006/relationships/slide" Target="slides/slide21.xml"/><Relationship Id="rId8" Type="http://schemas.openxmlformats.org/officeDocument/2006/relationships/slide" Target="slides/slide23.xml"/><Relationship Id="rId1" Type="http://schemas.openxmlformats.org/officeDocument/2006/relationships/slide" Target="slides/slide6.xml"/><Relationship Id="rId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charset="0"/>
              <a:buNone/>
              <a:defRPr sz="1200">
                <a:latin typeface="Arial" charset="0"/>
                <a:ea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charset="0"/>
              <a:buNone/>
              <a:defRPr sz="1200">
                <a:latin typeface="Arial" charset="0"/>
                <a:ea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charset="0"/>
              <a:buNone/>
              <a:defRPr sz="1200">
                <a:latin typeface="Arial" charset="0"/>
                <a:ea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Font typeface="Arial" charset="0"/>
              <a:buNone/>
              <a:defRPr sz="1200">
                <a:latin typeface="Arial" charset="0"/>
                <a:ea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7CEF583C-DBF9-E241-B421-34A277D276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84" charset="0"/>
              <a:buNone/>
            </a:pPr>
            <a:fld id="{8C23CE58-1A5B-FF41-AD57-FE8C345B331C}" type="slidenum">
              <a:rPr lang="en-US">
                <a:latin typeface="Arial" pitchFamily="-84" charset="0"/>
                <a:ea typeface="Times New Roman" pitchFamily="-84" charset="0"/>
                <a:cs typeface="Times New Roman" pitchFamily="-84" charset="0"/>
              </a:rPr>
              <a:pPr>
                <a:buFont typeface="Arial" pitchFamily="-84" charset="0"/>
                <a:buNone/>
              </a:pPr>
              <a:t>1</a:t>
            </a:fld>
            <a:endParaRPr lang="en-US">
              <a:latin typeface="Arial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84" charset="0"/>
              <a:buNone/>
            </a:pPr>
            <a:fld id="{1C06B41C-701C-8445-9F72-24AD27039294}" type="slidenum">
              <a:rPr lang="en-US">
                <a:latin typeface="Arial" pitchFamily="-84" charset="0"/>
                <a:ea typeface="Times New Roman" pitchFamily="-84" charset="0"/>
                <a:cs typeface="Times New Roman" pitchFamily="-84" charset="0"/>
              </a:rPr>
              <a:pPr>
                <a:buFont typeface="Arial" pitchFamily="-84" charset="0"/>
                <a:buNone/>
              </a:pPr>
              <a:t>23</a:t>
            </a:fld>
            <a:endParaRPr lang="en-US">
              <a:latin typeface="Arial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92150"/>
            <a:ext cx="4953000" cy="3429000"/>
          </a:xfrm>
          <a:ln w="12700" cap="flat">
            <a:solidFill>
              <a:schemeClr val="tx1"/>
            </a:solidFill>
          </a:ln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9750"/>
            <a:ext cx="5029200" cy="4110038"/>
          </a:xfrm>
          <a:noFill/>
          <a:ln/>
        </p:spPr>
        <p:txBody>
          <a:bodyPr lIns="93366" tIns="45130" rIns="93366" bIns="45130"/>
          <a:lstStyle/>
          <a:p>
            <a:pPr eaLnBrk="1" hangingPunct="1"/>
            <a:r>
              <a:rPr lang="en-US" sz="1600">
                <a:solidFill>
                  <a:srgbClr val="FF3300"/>
                </a:solidFill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Industry support for Oracle Spatial and its standards-based SOA environment continues to grow. There is an active Oracle spatial user group, and a large and growing ecosystem of Oracle Spatial partners including all of the leading geospatial, mapping and location services technology vendors. </a:t>
            </a:r>
          </a:p>
          <a:p>
            <a:pPr eaLnBrk="1" hangingPunct="1"/>
            <a:endParaRPr lang="en-US" sz="1600">
              <a:solidFill>
                <a:srgbClr val="FF3300"/>
              </a:solidFill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  <a:p>
            <a:pPr eaLnBrk="1" hangingPunct="1"/>
            <a:r>
              <a:rPr lang="en-US" sz="1600">
                <a:solidFill>
                  <a:srgbClr val="FF3300"/>
                </a:solidFill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Leading systems integrators provide Oracle Spatial-based services.  You have many choices for expert, quick deployment of the right customized solution to meet your specific requirements – from location-enabled business applications to the most specialized GIS systems.  This slide shows a sampling of some of the leading tool providers, SIs, and data providers.  A more extensive list of partners is available at oracle.com/technology/products/spatial. </a:t>
            </a:r>
          </a:p>
        </p:txBody>
      </p:sp>
      <p:sp>
        <p:nvSpPr>
          <p:cNvPr id="46085" name="Rectangle 4"/>
          <p:cNvSpPr>
            <a:spLocks noChangeArrowheads="1"/>
          </p:cNvSpPr>
          <p:nvPr/>
        </p:nvSpPr>
        <p:spPr bwMode="auto">
          <a:xfrm>
            <a:off x="6040438" y="7880350"/>
            <a:ext cx="61118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812" tIns="45130" rIns="91812" bIns="45130">
            <a:prstTxWarp prst="textNoShape">
              <a:avLst/>
            </a:prstTxWarp>
            <a:spAutoFit/>
          </a:bodyPr>
          <a:lstStyle/>
          <a:p>
            <a:pPr algn="l" defTabSz="93027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800">
                <a:solidFill>
                  <a:srgbClr val="FF3300"/>
                </a:solidFill>
              </a:rPr>
              <a:t>ok</a:t>
            </a:r>
          </a:p>
        </p:txBody>
      </p:sp>
      <p:sp>
        <p:nvSpPr>
          <p:cNvPr id="46086" name="Rectangle 5"/>
          <p:cNvSpPr>
            <a:spLocks noChangeArrowheads="1"/>
          </p:cNvSpPr>
          <p:nvPr/>
        </p:nvSpPr>
        <p:spPr bwMode="auto">
          <a:xfrm>
            <a:off x="6051550" y="8458200"/>
            <a:ext cx="6731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812" tIns="45130" rIns="91812" bIns="45130">
            <a:prstTxWarp prst="textNoShape">
              <a:avLst/>
            </a:prstTxWarp>
            <a:spAutoFit/>
          </a:bodyPr>
          <a:lstStyle/>
          <a:p>
            <a:pPr algn="l" defTabSz="93027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 i="1"/>
              <a:t>1/5/98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3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Investing in R&amp;D to deliver a complete suite of business capabilities to customers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90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3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Best-of-breed at every part of the technology stack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90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3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Open with a high degree of enterprise fit – if the customer’s got a heterogeneous environment, we can integrate.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90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3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Optimized systems/vertical integration – vertically integrate a customer’s portfolio to give the customer extreme performance and extremely stronger TCO.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sz="13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Exadata, Exalogic, Exalytics, Database Apppliance, T4 SuperCluster, and Big Data Appliance are manifestations of this concept. There will be more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sz="13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These are </a:t>
            </a:r>
            <a:r>
              <a:rPr lang="en-US" sz="1300" b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hardware and software engineered to work together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90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3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Engineered Systems is a game changing approach to simplify purpose built solutions for customers.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90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3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Oracle  provides the complete technology stack—engineering, tuning, and collaboration is done at every level</a:t>
            </a:r>
          </a:p>
          <a:p>
            <a:pPr>
              <a:lnSpc>
                <a:spcPct val="90000"/>
              </a:lnSpc>
            </a:pPr>
            <a:endParaRPr lang="en-US" sz="110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4F81BD"/>
              </a:buClr>
              <a:buFont typeface="Arial" pitchFamily="-84" charset="0"/>
              <a:buNone/>
            </a:pPr>
            <a:fld id="{37584812-9754-5447-9CE6-69D494AFDF82}" type="slidenum">
              <a:rPr lang="en-US">
                <a:solidFill>
                  <a:srgbClr val="000000"/>
                </a:solidFill>
                <a:latin typeface="Arial" pitchFamily="-84" charset="0"/>
                <a:ea typeface="Times New Roman" pitchFamily="-84" charset="0"/>
                <a:cs typeface="Times New Roman" pitchFamily="-84" charset="0"/>
              </a:rPr>
              <a:pPr>
                <a:buClr>
                  <a:srgbClr val="4F81BD"/>
                </a:buClr>
                <a:buFont typeface="Arial" pitchFamily="-84" charset="0"/>
                <a:buNone/>
              </a:pPr>
              <a:t>2</a:t>
            </a:fld>
            <a:endParaRPr lang="en-US">
              <a:solidFill>
                <a:srgbClr val="000000"/>
              </a:solidFill>
              <a:latin typeface="Arial" pitchFamily="-84" charset="0"/>
              <a:ea typeface="Times New Roman" pitchFamily="-84" charset="0"/>
              <a:cs typeface="Times New Roman" pitchFamily="-8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84" charset="0"/>
              <a:buNone/>
            </a:pPr>
            <a:fld id="{84F11C2D-1793-F34B-A7E5-07FD785EBA2C}" type="slidenum">
              <a:rPr lang="en-US">
                <a:latin typeface="Arial" pitchFamily="-84" charset="0"/>
                <a:ea typeface="Times New Roman" pitchFamily="-84" charset="0"/>
                <a:cs typeface="Times New Roman" pitchFamily="-84" charset="0"/>
              </a:rPr>
              <a:pPr>
                <a:buFont typeface="Arial" pitchFamily="-84" charset="0"/>
                <a:buNone/>
              </a:pPr>
              <a:t>4</a:t>
            </a:fld>
            <a:endParaRPr lang="en-US">
              <a:latin typeface="Arial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84" charset="0"/>
              <a:buNone/>
            </a:pPr>
            <a:fld id="{488E5DB5-7C0A-9645-AECA-812FB8745D9D}" type="slidenum">
              <a:rPr lang="en-US">
                <a:latin typeface="Arial" pitchFamily="-84" charset="0"/>
                <a:ea typeface="Times New Roman" pitchFamily="-84" charset="0"/>
                <a:cs typeface="Times New Roman" pitchFamily="-84" charset="0"/>
              </a:rPr>
              <a:pPr>
                <a:buFont typeface="Arial" pitchFamily="-84" charset="0"/>
                <a:buNone/>
              </a:pPr>
              <a:t>7</a:t>
            </a:fld>
            <a:endParaRPr lang="en-US">
              <a:latin typeface="Arial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24579" name="Rectangle 2"/>
          <p:cNvSpPr>
            <a:spLocks noChangeArrowheads="1"/>
          </p:cNvSpPr>
          <p:nvPr/>
        </p:nvSpPr>
        <p:spPr bwMode="auto">
          <a:xfrm>
            <a:off x="3886200" y="-1588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000" b="0" i="1">
                <a:latin typeface="Times New Roman" pitchFamily="-84" charset="0"/>
              </a:rPr>
              <a:t>10</a:t>
            </a:r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0" y="-1588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583" name="Rectangle 6"/>
          <p:cNvSpPr>
            <a:spLocks noChangeArrowheads="1"/>
          </p:cNvSpPr>
          <p:nvPr/>
        </p:nvSpPr>
        <p:spPr bwMode="auto">
          <a:xfrm>
            <a:off x="3883025" y="-1588"/>
            <a:ext cx="2973388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584" name="Rectangle 7"/>
          <p:cNvSpPr>
            <a:spLocks noChangeArrowheads="1"/>
          </p:cNvSpPr>
          <p:nvPr/>
        </p:nvSpPr>
        <p:spPr bwMode="auto">
          <a:xfrm>
            <a:off x="3883025" y="8686800"/>
            <a:ext cx="29733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 defTabSz="933450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GB" sz="1000" b="0" i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24585" name="Rectangle 8"/>
          <p:cNvSpPr>
            <a:spLocks noChangeArrowheads="1"/>
          </p:cNvSpPr>
          <p:nvPr/>
        </p:nvSpPr>
        <p:spPr bwMode="auto">
          <a:xfrm>
            <a:off x="-1588" y="8686800"/>
            <a:ext cx="297338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586" name="Rectangle 9"/>
          <p:cNvSpPr>
            <a:spLocks noChangeArrowheads="1"/>
          </p:cNvSpPr>
          <p:nvPr/>
        </p:nvSpPr>
        <p:spPr bwMode="auto">
          <a:xfrm>
            <a:off x="-1588" y="-1588"/>
            <a:ext cx="2973388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587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911225" y="4343400"/>
            <a:ext cx="5030788" cy="4111625"/>
          </a:xfrm>
          <a:noFill/>
          <a:ln/>
        </p:spPr>
        <p:txBody>
          <a:bodyPr lIns="95250" tIns="47625" rIns="95250" bIns="47625"/>
          <a:lstStyle/>
          <a:p>
            <a:pPr defTabSz="955675" eaLnBrk="1" hangingPunct="1"/>
            <a:r>
              <a:rPr lang="en-GB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Geographical Information Systems are often separate from the «mainstream» IT systems of an organization. If they are coupled, this coupling tends to be rather loose.</a:t>
            </a:r>
          </a:p>
          <a:p>
            <a:pPr defTabSz="955675" eaLnBrk="1" hangingPunct="1"/>
            <a:r>
              <a:rPr lang="en-GB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A common architecture today is one that links the GIS side with the IT side by having so-called «attributes» stored in corporate databases (often Oracle). However, this has a number of drawbacks:</a:t>
            </a:r>
          </a:p>
          <a:p>
            <a:pPr defTabSz="955675" eaLnBrk="1" hangingPunct="1"/>
            <a:r>
              <a:rPr lang="en-GB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- development isolation: it is very difficult from either side to effectively use the information managed by the other side due to different interfaces, tools, etc and to the complexity of the subject matter.</a:t>
            </a:r>
          </a:p>
          <a:p>
            <a:pPr defTabSz="955675" eaLnBrk="1" hangingPunct="1"/>
            <a:r>
              <a:rPr lang="en-GB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- integration and deployment complexity: it is hard to maintain the integrity between graphics and attributes</a:t>
            </a:r>
          </a:p>
          <a:p>
            <a:pPr defTabSz="955675" eaLnBrk="1" hangingPunct="1"/>
            <a:r>
              <a:rPr lang="en-GB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Spatial data formats also suffer from two other major problems:</a:t>
            </a:r>
          </a:p>
          <a:p>
            <a:pPr defTabSz="955675" eaLnBrk="1" hangingPunct="1"/>
            <a:r>
              <a:rPr lang="en-GB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- each GIS tool typically uses its own proprietaty format(s). This makes it very difficult to use multiple tools and still share access to the same spatial data</a:t>
            </a:r>
          </a:p>
          <a:p>
            <a:pPr defTabSz="955675" eaLnBrk="1" hangingPunct="1"/>
            <a:r>
              <a:rPr lang="en-GB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- GIS formats are file-based. This severely limits the scalability of spatial systems. It also impacts issues such as security and access controls.</a:t>
            </a:r>
          </a:p>
          <a:p>
            <a:pPr defTabSz="955675" eaLnBrk="1" hangingPunct="1"/>
            <a:r>
              <a:rPr lang="en-GB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 </a:t>
            </a:r>
          </a:p>
        </p:txBody>
      </p:sp>
      <p:sp>
        <p:nvSpPr>
          <p:cNvPr id="24588" name="Rectangle 1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41425" y="846138"/>
            <a:ext cx="4376738" cy="303053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84" charset="0"/>
              <a:buNone/>
            </a:pPr>
            <a:fld id="{AE231A24-BB32-0D4B-81CC-17BF86F34C54}" type="slidenum">
              <a:rPr lang="en-US">
                <a:latin typeface="Arial" pitchFamily="-84" charset="0"/>
                <a:ea typeface="Times New Roman" pitchFamily="-84" charset="0"/>
                <a:cs typeface="Times New Roman" pitchFamily="-84" charset="0"/>
              </a:rPr>
              <a:pPr>
                <a:buFont typeface="Arial" pitchFamily="-84" charset="0"/>
                <a:buNone/>
              </a:pPr>
              <a:t>16</a:t>
            </a:fld>
            <a:endParaRPr lang="en-US">
              <a:latin typeface="Arial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348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92150"/>
            <a:ext cx="4953000" cy="342900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84" charset="0"/>
              <a:buNone/>
            </a:pPr>
            <a:fld id="{59084FD1-B2B6-2246-8526-61DB6E087B2D}" type="slidenum">
              <a:rPr lang="en-US">
                <a:latin typeface="Arial" pitchFamily="-84" charset="0"/>
                <a:ea typeface="Times New Roman" pitchFamily="-84" charset="0"/>
                <a:cs typeface="Times New Roman" pitchFamily="-84" charset="0"/>
              </a:rPr>
              <a:pPr>
                <a:buFont typeface="Arial" pitchFamily="-84" charset="0"/>
                <a:buNone/>
              </a:pPr>
              <a:t>17</a:t>
            </a:fld>
            <a:endParaRPr lang="en-US">
              <a:latin typeface="Arial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2025" y="690563"/>
            <a:ext cx="4932363" cy="34163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338638"/>
            <a:ext cx="5030788" cy="4114800"/>
          </a:xfrm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Oracle now makes it easier than ever to spatially-enable your organization.  </a:t>
            </a:r>
          </a:p>
          <a:p>
            <a:pPr eaLnBrk="1" hangingPunct="1"/>
            <a:r>
              <a:rPr lang="en-US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First, every Oracle Database now includes Navteq base map data, including state and county boundaries, cities and major roads, with worldwide coverage.</a:t>
            </a:r>
          </a:p>
          <a:p>
            <a:pPr eaLnBrk="1" hangingPunct="1"/>
            <a:r>
              <a:rPr lang="en-US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With Oracle Spatial, you can automatically geocode any business data with associated addresses…</a:t>
            </a:r>
          </a:p>
          <a:p>
            <a:pPr eaLnBrk="1" hangingPunct="1"/>
            <a:r>
              <a:rPr lang="en-US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…and perform sophisticated spatial analysis with spatial SQL queries and functions…</a:t>
            </a:r>
          </a:p>
          <a:p>
            <a:pPr eaLnBrk="1" hangingPunct="1"/>
            <a:r>
              <a:rPr lang="en-US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You can use Oracle MapViewer to display maps including your business data, and easily integrate spatial processing with your applications in Oracle’s service-oriented environment.  </a:t>
            </a:r>
          </a:p>
          <a:p>
            <a:pPr eaLnBrk="1" hangingPunct="1"/>
            <a:r>
              <a:rPr lang="en-US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This effectively enables </a:t>
            </a:r>
            <a:r>
              <a:rPr lang="en-US" u="sng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real-time spatial business intelligence</a:t>
            </a:r>
            <a:r>
              <a:rPr lang="en-US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.</a:t>
            </a:r>
          </a:p>
          <a:p>
            <a:pPr eaLnBrk="1" hangingPunct="1"/>
            <a:endParaRPr lang="en-US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84" charset="0"/>
              <a:buNone/>
            </a:pPr>
            <a:fld id="{227C4596-46DE-AF49-A841-FBE2094B8B10}" type="slidenum">
              <a:rPr lang="en-US">
                <a:latin typeface="Arial" pitchFamily="-84" charset="0"/>
                <a:ea typeface="Times New Roman" pitchFamily="-84" charset="0"/>
                <a:cs typeface="Times New Roman" pitchFamily="-84" charset="0"/>
              </a:rPr>
              <a:pPr>
                <a:buFont typeface="Arial" pitchFamily="-84" charset="0"/>
                <a:buNone/>
              </a:pPr>
              <a:t>18</a:t>
            </a:fld>
            <a:endParaRPr lang="en-US">
              <a:latin typeface="Arial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2025" y="690563"/>
            <a:ext cx="4932363" cy="34163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338638"/>
            <a:ext cx="5030788" cy="4114800"/>
          </a:xfrm>
          <a:noFill/>
          <a:ln/>
        </p:spPr>
        <p:txBody>
          <a:bodyPr/>
          <a:lstStyle/>
          <a:p>
            <a:pPr eaLnBrk="1" hangingPunct="1"/>
            <a:endParaRPr lang="en-US" b="1" dirty="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84" charset="0"/>
              <a:buNone/>
            </a:pPr>
            <a:fld id="{33209535-F79F-1F43-8135-9EBF1297F49B}" type="slidenum">
              <a:rPr lang="en-US">
                <a:latin typeface="Arial" pitchFamily="-84" charset="0"/>
                <a:ea typeface="Times New Roman" pitchFamily="-84" charset="0"/>
                <a:cs typeface="Times New Roman" pitchFamily="-84" charset="0"/>
              </a:rPr>
              <a:pPr>
                <a:buFont typeface="Arial" pitchFamily="-84" charset="0"/>
                <a:buNone/>
              </a:pPr>
              <a:t>20</a:t>
            </a:fld>
            <a:endParaRPr lang="en-US">
              <a:latin typeface="Arial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2025" y="690563"/>
            <a:ext cx="4932363" cy="34163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338638"/>
            <a:ext cx="5030788" cy="4114800"/>
          </a:xfrm>
          <a:noFill/>
          <a:ln/>
        </p:spPr>
        <p:txBody>
          <a:bodyPr/>
          <a:lstStyle/>
          <a:p>
            <a:pPr eaLnBrk="1" hangingPunct="1"/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We have discussed the storage and management of spatial data.  Users also need a way to visualize it.</a:t>
            </a:r>
          </a:p>
          <a:p>
            <a:pPr eaLnBrk="1" hangingPunct="1"/>
            <a:endParaRPr lang="en-US" sz="100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  <a:p>
            <a:pPr eaLnBrk="1" hangingPunct="1"/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Oracle provides a technology called MapViewer for this purpose. </a:t>
            </a:r>
          </a:p>
          <a:p>
            <a:pPr eaLnBrk="1" hangingPunct="1">
              <a:buFontTx/>
              <a:buChar char="•"/>
            </a:pP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MapViewer is a feature of Oracle Fusion Middleware Application Server. It is a </a:t>
            </a:r>
            <a:r>
              <a:rPr lang="en-US" sz="1000" b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web mapping toolkit </a:t>
            </a: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(not an end-user application), for visualizing map data stored in Locator or Spatial, and use it in reporting applications, enterprise applications such as BI analytics </a:t>
            </a:r>
          </a:p>
          <a:p>
            <a:pPr eaLnBrk="1" hangingPunct="1"/>
            <a:endParaRPr lang="en-US" sz="100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  <a:p>
            <a:pPr eaLnBrk="1" hangingPunct="1"/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Its main features include</a:t>
            </a:r>
          </a:p>
          <a:p>
            <a:pPr eaLnBrk="1" hangingPunct="1">
              <a:buFontTx/>
              <a:buChar char="•"/>
            </a:pP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Standards support:  XML/HTTP, Java/AJAX – for highly interactive web maps that update automatically without manual browser refreshes</a:t>
            </a:r>
          </a:p>
          <a:p>
            <a:pPr eaLnBrk="1" hangingPunct="1">
              <a:buFontTx/>
              <a:buChar char="•"/>
            </a:pP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Client-side API to interact with those maps</a:t>
            </a:r>
          </a:p>
          <a:p>
            <a:pPr eaLnBrk="1" hangingPunct="1">
              <a:buFontTx/>
              <a:buChar char="•"/>
            </a:pP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Map Cache – seamless pan &amp; zoom, made popular by Google Maps</a:t>
            </a:r>
          </a:p>
          <a:p>
            <a:pPr eaLnBrk="1" hangingPunct="1">
              <a:buFontTx/>
              <a:buChar char="•"/>
            </a:pP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Map Builder tool:  to define what is displayed   &amp;   how it is displayed on the map</a:t>
            </a:r>
            <a:endParaRPr lang="en-US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Arial" pitchFamily="-84" charset="0"/>
              <a:buNone/>
            </a:pPr>
            <a:fld id="{EA578DFD-F63E-3B43-9B96-0E8C75655468}" type="slidenum">
              <a:rPr lang="en-US">
                <a:latin typeface="Arial" pitchFamily="-84" charset="0"/>
                <a:ea typeface="Times New Roman" pitchFamily="-84" charset="0"/>
                <a:cs typeface="Times New Roman" pitchFamily="-84" charset="0"/>
              </a:rPr>
              <a:pPr>
                <a:buFont typeface="Arial" pitchFamily="-84" charset="0"/>
                <a:buNone/>
              </a:pPr>
              <a:t>21</a:t>
            </a:fld>
            <a:endParaRPr lang="en-US">
              <a:latin typeface="Arial" pitchFamily="-84" charset="0"/>
              <a:ea typeface="Times New Roman" pitchFamily="-84" charset="0"/>
              <a:cs typeface="Times New Roman" pitchFamily="-84" charset="0"/>
            </a:endParaRPr>
          </a:p>
        </p:txBody>
      </p:sp>
      <p:sp>
        <p:nvSpPr>
          <p:cNvPr id="430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2025" y="690563"/>
            <a:ext cx="4932363" cy="3416300"/>
          </a:xfrm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1225" y="4338638"/>
            <a:ext cx="5030788" cy="4114800"/>
          </a:xfrm>
          <a:noFill/>
          <a:ln/>
        </p:spPr>
        <p:txBody>
          <a:bodyPr/>
          <a:lstStyle/>
          <a:p>
            <a:pPr eaLnBrk="1" hangingPunct="1"/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We have discussed the storage and management of spatial data.  Users also need a way to visualize it.</a:t>
            </a:r>
          </a:p>
          <a:p>
            <a:pPr eaLnBrk="1" hangingPunct="1"/>
            <a:endParaRPr lang="en-US" sz="100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  <a:p>
            <a:pPr eaLnBrk="1" hangingPunct="1"/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Oracle provides a technology called MapViewer for this purpose. </a:t>
            </a:r>
          </a:p>
          <a:p>
            <a:pPr eaLnBrk="1" hangingPunct="1">
              <a:buFontTx/>
              <a:buChar char="•"/>
            </a:pP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MapViewer is a feature of Oracle Fusion Middleware Application Server. It is a </a:t>
            </a:r>
            <a:r>
              <a:rPr lang="en-US" sz="1000" b="1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web mapping toolkit </a:t>
            </a: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(not an end-user application), for visualizing map data stored in Locator or Spatial, and use it in reporting applications, enterprise applications such as BI analytics </a:t>
            </a:r>
          </a:p>
          <a:p>
            <a:pPr eaLnBrk="1" hangingPunct="1"/>
            <a:endParaRPr lang="en-US" sz="1000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  <a:p>
            <a:pPr eaLnBrk="1" hangingPunct="1"/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Its main features include</a:t>
            </a:r>
          </a:p>
          <a:p>
            <a:pPr eaLnBrk="1" hangingPunct="1">
              <a:buFontTx/>
              <a:buChar char="•"/>
            </a:pP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Standards support:  XML/HTTP, Java/AJAX – for highly interactive web maps that update automatically without manual browser refreshes</a:t>
            </a:r>
          </a:p>
          <a:p>
            <a:pPr eaLnBrk="1" hangingPunct="1">
              <a:buFontTx/>
              <a:buChar char="•"/>
            </a:pP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Client-side API to interact with those maps</a:t>
            </a:r>
          </a:p>
          <a:p>
            <a:pPr eaLnBrk="1" hangingPunct="1">
              <a:buFontTx/>
              <a:buChar char="•"/>
            </a:pP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Map Cache – seamless pan &amp; zoom, made popular by Google Maps</a:t>
            </a:r>
          </a:p>
          <a:p>
            <a:pPr eaLnBrk="1" hangingPunct="1">
              <a:buFontTx/>
              <a:buChar char="•"/>
            </a:pPr>
            <a:r>
              <a:rPr lang="en-US" sz="1000">
                <a:latin typeface="Times New Roman" pitchFamily="-84" charset="0"/>
                <a:ea typeface="Times New Roman" pitchFamily="-84" charset="0"/>
                <a:cs typeface="Times New Roman" pitchFamily="-84" charset="0"/>
              </a:rPr>
              <a:t>Map Builder tool:  to define what is displayed   &amp;   how it is displayed on the map</a:t>
            </a:r>
            <a:endParaRPr lang="en-US">
              <a:latin typeface="Times New Roman" pitchFamily="-84" charset="0"/>
              <a:ea typeface="Times New Roman" pitchFamily="-84" charset="0"/>
              <a:cs typeface="Times New Roman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914400"/>
            <a:ext cx="3059113" cy="2824163"/>
          </a:xfrm>
          <a:prstGeom prst="rect">
            <a:avLst/>
          </a:prstGeom>
          <a:solidFill>
            <a:srgbClr val="ADADA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400">
                <a:solidFill>
                  <a:srgbClr val="000000"/>
                </a:solidFill>
                <a:latin typeface="Arial" charset="0"/>
                <a:ea typeface="Times New Roman" charset="0"/>
                <a:cs typeface="Times New Roman" charset="0"/>
              </a:rPr>
              <a:t>&lt;Insert Picture Here&gt;</a:t>
            </a:r>
          </a:p>
        </p:txBody>
      </p:sp>
      <p:pic>
        <p:nvPicPr>
          <p:cNvPr id="5" name="Picture 3" descr="Tall R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990600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Wide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8125" y="914400"/>
            <a:ext cx="5857875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Oracle_Logo_485C.jpg                                           00104BF0Macintosh HD                   BE05FFEF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6313" y="4338638"/>
            <a:ext cx="31702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7461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908050" y="4800600"/>
            <a:ext cx="8420100" cy="860425"/>
          </a:xfrm>
        </p:spPr>
        <p:txBody>
          <a:bodyPr lIns="91440" tIns="45720" rIns="91440" bIns="45720"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87462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08050" y="5715000"/>
            <a:ext cx="6934200" cy="762000"/>
          </a:xfrm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10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9138" y="304800"/>
            <a:ext cx="21082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304800"/>
            <a:ext cx="6173788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10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304800"/>
            <a:ext cx="8213725" cy="941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2950" y="1600200"/>
            <a:ext cx="400685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02200" y="1600200"/>
            <a:ext cx="4006850" cy="4343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10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10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10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600200"/>
            <a:ext cx="400685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2200" y="1600200"/>
            <a:ext cx="400685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10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10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10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0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10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10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jpeg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098" descr="Red Ba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6172200"/>
            <a:ext cx="990600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4099" descr="Small Red Square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7461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10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600200"/>
            <a:ext cx="81661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4101"/>
          <p:cNvSpPr>
            <a:spLocks noGrp="1" noChangeArrowheads="1"/>
          </p:cNvSpPr>
          <p:nvPr>
            <p:ph type="title"/>
          </p:nvPr>
        </p:nvSpPr>
        <p:spPr bwMode="auto">
          <a:xfrm>
            <a:off x="963613" y="304800"/>
            <a:ext cx="8213725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86438" name="Rectangle 4102"/>
          <p:cNvSpPr>
            <a:spLocks noChangeArrowheads="1"/>
          </p:cNvSpPr>
          <p:nvPr/>
        </p:nvSpPr>
        <p:spPr bwMode="auto">
          <a:xfrm>
            <a:off x="0" y="6172200"/>
            <a:ext cx="9906000" cy="3048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Times New Roman" charset="0"/>
              <a:cs typeface="Times New Roman" charset="0"/>
            </a:endParaRPr>
          </a:p>
        </p:txBody>
      </p:sp>
      <p:pic>
        <p:nvPicPr>
          <p:cNvPr id="1031" name="Picture 4103" descr="Oracle WHITE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255000" y="6226175"/>
            <a:ext cx="1027113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6440" name="Rectangle 410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5100" y="6553200"/>
            <a:ext cx="9575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900" b="0">
                <a:latin typeface="Arial" charset="0"/>
                <a:ea typeface="Times New Roman" charset="0"/>
                <a:cs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6441" name="Text Box 4105"/>
          <p:cNvSpPr txBox="1">
            <a:spLocks noChangeArrowheads="1"/>
          </p:cNvSpPr>
          <p:nvPr/>
        </p:nvSpPr>
        <p:spPr bwMode="auto">
          <a:xfrm>
            <a:off x="9356725" y="6154738"/>
            <a:ext cx="452438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>
              <a:defRPr/>
            </a:pPr>
            <a:fld id="{AB234057-E1C6-6149-998E-587C99DBF25C}" type="slidenum">
              <a:rPr lang="en-US" sz="1200" b="0">
                <a:solidFill>
                  <a:schemeClr val="bg1"/>
                </a:solidFill>
                <a:latin typeface="Arial" charset="0"/>
                <a:ea typeface="Times New Roman" charset="0"/>
                <a:cs typeface="Times New Roman" charset="0"/>
              </a:rPr>
              <a:pPr>
                <a:defRPr/>
              </a:pPr>
              <a:t>‹#›</a:t>
            </a:fld>
            <a:endParaRPr lang="en-US" sz="1200" b="0">
              <a:solidFill>
                <a:schemeClr val="bg1"/>
              </a:solidFill>
              <a:latin typeface="Arial" charset="0"/>
              <a:ea typeface="Times New Roman" charset="0"/>
              <a:cs typeface="Times New Roman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</p:sldLayoutIdLst>
  <p:transition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84" charset="-128"/>
          <a:cs typeface="ＭＳ Ｐゴシック" pitchFamily="-8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pitchFamily="-84" charset="-128"/>
          <a:cs typeface="ＭＳ Ｐゴシック" pitchFamily="-8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pitchFamily="-84" charset="-128"/>
          <a:cs typeface="ＭＳ Ｐゴシック" pitchFamily="-8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pitchFamily="-84" charset="-128"/>
          <a:cs typeface="ＭＳ Ｐゴシック" pitchFamily="-8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pitchFamily="-84" charset="-128"/>
          <a:cs typeface="ＭＳ Ｐゴシック" pitchFamily="-8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227013" indent="-2270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tx1"/>
          </a:solidFill>
          <a:latin typeface="+mn-lt"/>
          <a:ea typeface="ＭＳ Ｐゴシック" pitchFamily="-84" charset="-128"/>
          <a:cs typeface="ＭＳ Ｐゴシック" pitchFamily="-84" charset="-128"/>
        </a:defRPr>
      </a:lvl1pPr>
      <a:lvl2pPr marL="56991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914400" indent="-2301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258888" indent="-2301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6017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0589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5161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9733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430588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07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0400" y="1752600"/>
            <a:ext cx="850265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91" name="Rectangle 3075"/>
          <p:cNvSpPr>
            <a:spLocks noGrp="1" noChangeArrowheads="1"/>
          </p:cNvSpPr>
          <p:nvPr>
            <p:ph type="title"/>
          </p:nvPr>
        </p:nvSpPr>
        <p:spPr bwMode="auto">
          <a:xfrm>
            <a:off x="661988" y="301625"/>
            <a:ext cx="80899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10276" name="Rectangle 3076"/>
          <p:cNvSpPr>
            <a:spLocks noChangeArrowheads="1"/>
          </p:cNvSpPr>
          <p:nvPr/>
        </p:nvSpPr>
        <p:spPr bwMode="auto">
          <a:xfrm>
            <a:off x="0" y="6172200"/>
            <a:ext cx="9906000" cy="3048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2293" name="Picture 3079" descr="Oracle WHIT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063" y="6226175"/>
            <a:ext cx="947737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3081" descr="Red Bar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172200"/>
            <a:ext cx="9906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3082" descr="Oracle WHIT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53463" y="6248400"/>
            <a:ext cx="947737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3083" descr="Small Red Square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6889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/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Times"/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/>
        <a:buChar char="•"/>
        <a:defRPr sz="2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/>
        <a:buChar char="•"/>
        <a:defRPr sz="2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/>
        <a:buChar char="•"/>
        <a:defRPr sz="2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/>
        <a:buChar char="•"/>
        <a:defRPr sz="2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/>
        <a:buChar char="•"/>
        <a:defRPr sz="2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/>
        <a:buChar char="•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tif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30.wmf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oleObject" Target="../embeddings/oleObject4.bin"/><Relationship Id="rId9" Type="http://schemas.openxmlformats.org/officeDocument/2006/relationships/image" Target="../media/image31.png"/><Relationship Id="rId10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2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4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oracle.com/technetwork/middleware/mapviewer/j2ee-server-support-097757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hyperlink" Target="http://www.opengeospatial.org/sp_links.php" TargetMode="External"/><Relationship Id="rId16" Type="http://schemas.openxmlformats.org/officeDocument/2006/relationships/image" Target="../media/image71.png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44.png"/><Relationship Id="rId19" Type="http://schemas.openxmlformats.org/officeDocument/2006/relationships/oleObject" Target="../embeddings/oleObject9.bin"/><Relationship Id="rId50" Type="http://schemas.openxmlformats.org/officeDocument/2006/relationships/oleObject" Target="../embeddings/oleObject24.bin"/><Relationship Id="rId51" Type="http://schemas.openxmlformats.org/officeDocument/2006/relationships/image" Target="../media/image60.png"/><Relationship Id="rId52" Type="http://schemas.openxmlformats.org/officeDocument/2006/relationships/oleObject" Target="../embeddings/oleObject25.bin"/><Relationship Id="rId53" Type="http://schemas.openxmlformats.org/officeDocument/2006/relationships/image" Target="../media/image61.png"/><Relationship Id="rId54" Type="http://schemas.openxmlformats.org/officeDocument/2006/relationships/oleObject" Target="../embeddings/oleObject26.bin"/><Relationship Id="rId55" Type="http://schemas.openxmlformats.org/officeDocument/2006/relationships/image" Target="../media/image62.png"/><Relationship Id="rId56" Type="http://schemas.openxmlformats.org/officeDocument/2006/relationships/oleObject" Target="../embeddings/oleObject27.bin"/><Relationship Id="rId57" Type="http://schemas.openxmlformats.org/officeDocument/2006/relationships/image" Target="../media/image63.png"/><Relationship Id="rId58" Type="http://schemas.openxmlformats.org/officeDocument/2006/relationships/image" Target="../media/image73.png"/><Relationship Id="rId59" Type="http://schemas.openxmlformats.org/officeDocument/2006/relationships/image" Target="../media/image74.jpeg"/><Relationship Id="rId40" Type="http://schemas.openxmlformats.org/officeDocument/2006/relationships/oleObject" Target="../embeddings/oleObject19.bin"/><Relationship Id="rId41" Type="http://schemas.openxmlformats.org/officeDocument/2006/relationships/image" Target="../media/image55.png"/><Relationship Id="rId42" Type="http://schemas.openxmlformats.org/officeDocument/2006/relationships/oleObject" Target="../embeddings/oleObject20.bin"/><Relationship Id="rId43" Type="http://schemas.openxmlformats.org/officeDocument/2006/relationships/image" Target="../media/image56.png"/><Relationship Id="rId44" Type="http://schemas.openxmlformats.org/officeDocument/2006/relationships/oleObject" Target="../embeddings/oleObject21.bin"/><Relationship Id="rId45" Type="http://schemas.openxmlformats.org/officeDocument/2006/relationships/image" Target="../media/image57.png"/><Relationship Id="rId46" Type="http://schemas.openxmlformats.org/officeDocument/2006/relationships/oleObject" Target="../embeddings/oleObject22.bin"/><Relationship Id="rId47" Type="http://schemas.openxmlformats.org/officeDocument/2006/relationships/image" Target="../media/image58.png"/><Relationship Id="rId48" Type="http://schemas.openxmlformats.org/officeDocument/2006/relationships/oleObject" Target="../embeddings/oleObject23.bin"/><Relationship Id="rId49" Type="http://schemas.openxmlformats.org/officeDocument/2006/relationships/image" Target="../media/image5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64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43.png"/><Relationship Id="rId7" Type="http://schemas.openxmlformats.org/officeDocument/2006/relationships/image" Target="../media/image65.png"/><Relationship Id="rId8" Type="http://schemas.openxmlformats.org/officeDocument/2006/relationships/image" Target="../media/image66.jpeg"/><Relationship Id="rId9" Type="http://schemas.openxmlformats.org/officeDocument/2006/relationships/hyperlink" Target="NULL" TargetMode="External"/><Relationship Id="rId30" Type="http://schemas.openxmlformats.org/officeDocument/2006/relationships/image" Target="../media/image50.png"/><Relationship Id="rId31" Type="http://schemas.openxmlformats.org/officeDocument/2006/relationships/oleObject" Target="../embeddings/oleObject15.bin"/><Relationship Id="rId32" Type="http://schemas.openxmlformats.org/officeDocument/2006/relationships/image" Target="../media/image51.png"/><Relationship Id="rId33" Type="http://schemas.openxmlformats.org/officeDocument/2006/relationships/oleObject" Target="../embeddings/oleObject16.bin"/><Relationship Id="rId34" Type="http://schemas.openxmlformats.org/officeDocument/2006/relationships/image" Target="../media/image52.png"/><Relationship Id="rId35" Type="http://schemas.openxmlformats.org/officeDocument/2006/relationships/oleObject" Target="../embeddings/oleObject17.bin"/><Relationship Id="rId36" Type="http://schemas.openxmlformats.org/officeDocument/2006/relationships/image" Target="../media/image53.png"/><Relationship Id="rId37" Type="http://schemas.openxmlformats.org/officeDocument/2006/relationships/image" Target="../media/image72.png"/><Relationship Id="rId38" Type="http://schemas.openxmlformats.org/officeDocument/2006/relationships/oleObject" Target="../embeddings/oleObject18.bin"/><Relationship Id="rId39" Type="http://schemas.openxmlformats.org/officeDocument/2006/relationships/image" Target="../media/image54.png"/><Relationship Id="rId20" Type="http://schemas.openxmlformats.org/officeDocument/2006/relationships/image" Target="../media/image45.png"/><Relationship Id="rId21" Type="http://schemas.openxmlformats.org/officeDocument/2006/relationships/oleObject" Target="../embeddings/oleObject10.bin"/><Relationship Id="rId22" Type="http://schemas.openxmlformats.org/officeDocument/2006/relationships/image" Target="../media/image46.png"/><Relationship Id="rId23" Type="http://schemas.openxmlformats.org/officeDocument/2006/relationships/oleObject" Target="../embeddings/oleObject11.bin"/><Relationship Id="rId24" Type="http://schemas.openxmlformats.org/officeDocument/2006/relationships/image" Target="../media/image47.png"/><Relationship Id="rId25" Type="http://schemas.openxmlformats.org/officeDocument/2006/relationships/oleObject" Target="../embeddings/oleObject12.bin"/><Relationship Id="rId26" Type="http://schemas.openxmlformats.org/officeDocument/2006/relationships/image" Target="../media/image48.png"/><Relationship Id="rId27" Type="http://schemas.openxmlformats.org/officeDocument/2006/relationships/oleObject" Target="../embeddings/oleObject13.bin"/><Relationship Id="rId28" Type="http://schemas.openxmlformats.org/officeDocument/2006/relationships/image" Target="../media/image49.png"/><Relationship Id="rId29" Type="http://schemas.openxmlformats.org/officeDocument/2006/relationships/oleObject" Target="../embeddings/oleObject14.bin"/><Relationship Id="rId60" Type="http://schemas.openxmlformats.org/officeDocument/2006/relationships/hyperlink" Target="http://www.oracle.com/technetwork/database/options/spatial/community/partners/index.html" TargetMode="External"/><Relationship Id="rId61" Type="http://schemas.openxmlformats.org/officeDocument/2006/relationships/image" Target="../media/image75.jpe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hyperlink" Target="http://www.bentley.com/en-US/" TargetMode="Externa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hyperlink" Target="http://qgis.org/" TargetMode="External"/><Relationship Id="rId8" Type="http://schemas.openxmlformats.org/officeDocument/2006/relationships/image" Target="../media/image81.png"/><Relationship Id="rId9" Type="http://schemas.openxmlformats.org/officeDocument/2006/relationships/hyperlink" Target="http://www.oracle.com/technology/products/spatial/htdocs/spatial_opensource.html" TargetMode="External"/><Relationship Id="rId10" Type="http://schemas.openxmlformats.org/officeDocument/2006/relationships/image" Target="../media/image8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racle.com/database/product_edition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ology/products/spatial/" TargetMode="External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oracle.com/forums/forum.jspa?forumID=76" TargetMode="External"/><Relationship Id="rId4" Type="http://schemas.openxmlformats.org/officeDocument/2006/relationships/hyperlink" Target="http://forums.oracle.com/forums/forum.jspa?forumID=727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ps.oracle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us/products/database/product-editions-066501.html" TargetMode="External"/><Relationship Id="rId4" Type="http://schemas.openxmlformats.org/officeDocument/2006/relationships/hyperlink" Target="http://www.oracle.com/technetwork/database/upgrade/index-088044.html" TargetMode="External"/><Relationship Id="rId5" Type="http://schemas.openxmlformats.org/officeDocument/2006/relationships/hyperlink" Target="http://oracle-maps.blogspot.com/" TargetMode="External"/><Relationship Id="rId6" Type="http://schemas.openxmlformats.org/officeDocument/2006/relationships/hyperlink" Target="http://oraclemaps.blogspot.com/" TargetMode="External"/><Relationship Id="rId7" Type="http://schemas.openxmlformats.org/officeDocument/2006/relationships/hyperlink" Target="http://www.oracle.com/technetwork/community/developer-vm/index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ownload.oracle.com/docs/cd/E11882_01/license.112/e10594/toc.ht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ress.com/9781590598993" TargetMode="External"/><Relationship Id="rId4" Type="http://schemas.openxmlformats.org/officeDocument/2006/relationships/hyperlink" Target="http://oreilly.com/catalog/9780596005276" TargetMode="External"/><Relationship Id="rId5" Type="http://schemas.openxmlformats.org/officeDocument/2006/relationships/image" Target="../media/image88.jpe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ress.com/978143022946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2.wm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/>
          <p:cNvSpPr>
            <a:spLocks noChangeArrowheads="1"/>
          </p:cNvSpPr>
          <p:nvPr/>
        </p:nvSpPr>
        <p:spPr bwMode="auto">
          <a:xfrm>
            <a:off x="7594600" y="685800"/>
            <a:ext cx="2311400" cy="2133600"/>
          </a:xfrm>
          <a:prstGeom prst="rect">
            <a:avLst/>
          </a:prstGeom>
          <a:solidFill>
            <a:srgbClr val="B8B8B8"/>
          </a:solidFill>
          <a:ln w="12700">
            <a:noFill/>
            <a:miter lim="800000"/>
            <a:headEnd/>
            <a:tailEnd/>
          </a:ln>
        </p:spPr>
        <p:txBody>
          <a:bodyPr wrap="none" anchor="ctr" anchorCtr="1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15363" name="Text Box 1027"/>
          <p:cNvSpPr txBox="1">
            <a:spLocks noChangeArrowheads="1"/>
          </p:cNvSpPr>
          <p:nvPr/>
        </p:nvSpPr>
        <p:spPr bwMode="auto">
          <a:xfrm>
            <a:off x="990600" y="2133600"/>
            <a:ext cx="5345113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buClrTx/>
            </a:pPr>
            <a:r>
              <a:rPr lang="en-US" sz="3200">
                <a:solidFill>
                  <a:schemeClr val="accent1"/>
                </a:solidFill>
              </a:rPr>
              <a:t>1</a:t>
            </a:r>
            <a:r>
              <a:rPr lang="en-US" sz="3200"/>
              <a:t> Strategy and Positioning</a:t>
            </a:r>
          </a:p>
        </p:txBody>
      </p:sp>
      <p:pic>
        <p:nvPicPr>
          <p:cNvPr id="15364" name="Picture 1028" descr="Right 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4600" y="0"/>
            <a:ext cx="231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1029" descr="df2f236c-MEDIUM-2276279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4600" y="685800"/>
            <a:ext cx="231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Customers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/>
              <a:t>Public Sector</a:t>
            </a:r>
          </a:p>
          <a:p>
            <a:pPr eaLnBrk="1" hangingPunct="1"/>
            <a:r>
              <a:rPr lang="de-DE"/>
              <a:t>Utilities </a:t>
            </a:r>
          </a:p>
          <a:p>
            <a:pPr eaLnBrk="1" hangingPunct="1"/>
            <a:r>
              <a:rPr lang="de-DE"/>
              <a:t>Transportation / Logistics</a:t>
            </a:r>
          </a:p>
          <a:p>
            <a:pPr eaLnBrk="1" hangingPunct="1"/>
            <a:r>
              <a:rPr lang="de-DE"/>
              <a:t>Retail</a:t>
            </a:r>
          </a:p>
          <a:p>
            <a:pPr eaLnBrk="1" hangingPunct="1"/>
            <a:r>
              <a:rPr lang="de-DE"/>
              <a:t>Finance</a:t>
            </a:r>
          </a:p>
          <a:p>
            <a:pPr eaLnBrk="1" hangingPunct="1"/>
            <a:r>
              <a:rPr lang="de-DE"/>
              <a:t>...</a:t>
            </a:r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Application domains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Public sector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Land use, ownership and taxation (cadastre)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Infrastructure: roads, water, electricity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Public services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Public safety / emergency services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Statistics</a:t>
            </a:r>
          </a:p>
          <a:p>
            <a:pPr eaLnBrk="1" hangingPunct="1"/>
            <a:r>
              <a:rPr lang="en-US"/>
              <a:t>Utilities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Network planning and operation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Transport and distribution networks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Plant safety – "Geo Fencing“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Integrate GIS with back-office (SAP, EBS)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Application domains</a:t>
            </a:r>
          </a:p>
        </p:txBody>
      </p:sp>
      <p:sp>
        <p:nvSpPr>
          <p:cNvPr id="29699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Commercial  (retail, finance, etc)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ea typeface="ＭＳ Ｐゴシック" pitchFamily="-84" charset="-128"/>
              </a:rPr>
              <a:t>Marketing: store location, customer behavior analysis("geo-marketing")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ea typeface="ＭＳ Ｐゴシック" pitchFamily="-84" charset="-128"/>
              </a:rPr>
              <a:t>Real estate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ea typeface="ＭＳ Ｐゴシック" pitchFamily="-84" charset="-128"/>
              </a:rPr>
              <a:t>Fleet management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ea typeface="ＭＳ Ｐゴシック" pitchFamily="-84" charset="-128"/>
              </a:rPr>
              <a:t>Field service, CRM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ea typeface="ＭＳ Ｐゴシック" pitchFamily="-84" charset="-128"/>
              </a:rPr>
              <a:t>“Pay-as-you-drive” insurance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Consumer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ea typeface="ＭＳ Ｐゴシック" pitchFamily="-84" charset="-128"/>
              </a:rPr>
              <a:t>Location-based services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ea typeface="ＭＳ Ｐゴシック" pitchFamily="-84" charset="-128"/>
              </a:rPr>
              <a:t>Friend-finder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ea typeface="ＭＳ Ｐゴシック" pitchFamily="-84" charset="-128"/>
              </a:rPr>
              <a:t>Driving directions, navigation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ea typeface="ＭＳ Ｐゴシック" pitchFamily="-84" charset="-128"/>
              </a:rPr>
              <a:t>Telematics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GIS to Spatial to Location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4553272" y="3210272"/>
            <a:ext cx="0" cy="3810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667072" y="2753072"/>
            <a:ext cx="1828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pPr algn="ctr">
              <a:buNone/>
            </a:pPr>
            <a:r>
              <a:rPr lang="en-US" sz="1600" b="1" dirty="0" smtClean="0">
                <a:latin typeface="+mn-lt"/>
              </a:rPr>
              <a:t>Application</a:t>
            </a:r>
            <a:endParaRPr lang="en-US" sz="16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7072" y="3210272"/>
            <a:ext cx="1828800" cy="266700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lstStyle/>
          <a:p>
            <a:pPr algn="ctr">
              <a:buNone/>
            </a:pPr>
            <a:r>
              <a:rPr lang="en-US" sz="1600" b="1" dirty="0" smtClean="0">
                <a:latin typeface="+mn-lt"/>
              </a:rPr>
              <a:t>Monolithic GIS</a:t>
            </a:r>
            <a:endParaRPr lang="en-US" sz="16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372" y="5115272"/>
            <a:ext cx="1600200" cy="6858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noAutofit/>
          </a:bodyPr>
          <a:lstStyle/>
          <a:p>
            <a:pPr algn="ctr">
              <a:buNone/>
            </a:pPr>
            <a:r>
              <a:rPr lang="en-US" sz="1600" b="1" dirty="0" smtClean="0">
                <a:latin typeface="+mn-lt"/>
              </a:rPr>
              <a:t>Proprietary Storage</a:t>
            </a:r>
            <a:endParaRPr lang="en-US" sz="1600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5072" y="2753072"/>
            <a:ext cx="1828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pPr algn="ctr">
              <a:buNone/>
            </a:pPr>
            <a:r>
              <a:rPr lang="en-US" sz="1600" b="1" dirty="0" smtClean="0">
                <a:latin typeface="+mn-lt"/>
              </a:rPr>
              <a:t>Application</a:t>
            </a:r>
            <a:endParaRPr lang="en-US" sz="1600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5072" y="3743672"/>
            <a:ext cx="1828800" cy="68580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lstStyle/>
          <a:p>
            <a:pPr algn="ctr">
              <a:buNone/>
            </a:pPr>
            <a:r>
              <a:rPr lang="en-US" sz="1600" b="1" dirty="0" smtClean="0">
                <a:latin typeface="+mn-lt"/>
              </a:rPr>
              <a:t>Spatial Middleware</a:t>
            </a:r>
            <a:endParaRPr lang="en-US" sz="16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5072" y="4886672"/>
            <a:ext cx="1828800" cy="914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buNone/>
            </a:pPr>
            <a:r>
              <a:rPr lang="en-US" sz="1600" b="1" dirty="0" smtClean="0">
                <a:latin typeface="+mn-lt"/>
              </a:rPr>
              <a:t>Traditional Database</a:t>
            </a:r>
            <a:endParaRPr lang="en-US" sz="16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5072" y="4429472"/>
            <a:ext cx="1828800" cy="1524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>
              <a:buNone/>
            </a:pPr>
            <a:endParaRPr lang="en-US" sz="1600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15072" y="3591272"/>
            <a:ext cx="1828800" cy="1524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>
              <a:buNone/>
            </a:pPr>
            <a:endParaRPr lang="en-US" sz="1600" b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8272" y="2753072"/>
            <a:ext cx="19812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pPr algn="ctr">
              <a:buNone/>
            </a:pPr>
            <a:r>
              <a:rPr lang="en-US" sz="1600" b="1" dirty="0" smtClean="0">
                <a:latin typeface="+mn-lt"/>
              </a:rPr>
              <a:t>Application</a:t>
            </a:r>
            <a:endParaRPr lang="en-US" sz="1600" b="1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8272" y="3667472"/>
            <a:ext cx="1295400" cy="68580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lstStyle/>
          <a:p>
            <a:pPr algn="ctr">
              <a:buNone/>
            </a:pPr>
            <a:r>
              <a:rPr lang="en-US" sz="1600" b="1" dirty="0" smtClean="0">
                <a:latin typeface="+mn-lt"/>
              </a:rPr>
              <a:t>Web Services</a:t>
            </a:r>
            <a:endParaRPr lang="en-US" sz="1600" b="1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8272" y="4734272"/>
            <a:ext cx="1981200" cy="1066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buNone/>
            </a:pPr>
            <a:r>
              <a:rPr lang="en-US" sz="1600" b="1" dirty="0" smtClean="0">
                <a:latin typeface="+mn-lt"/>
              </a:rPr>
              <a:t>Spatially-aware Database</a:t>
            </a:r>
            <a:endParaRPr lang="en-US" sz="1600" b="1" dirty="0">
              <a:latin typeface="+mn-lt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 flipV="1">
            <a:off x="7982272" y="3057872"/>
            <a:ext cx="0" cy="16764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553272" y="4505672"/>
            <a:ext cx="0" cy="3810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7067872" y="3057872"/>
            <a:ext cx="0" cy="6858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7067872" y="4277072"/>
            <a:ext cx="0" cy="4572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042301" y="1838672"/>
            <a:ext cx="1028872" cy="3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GB" sz="1400" b="1">
                <a:latin typeface="+mn-lt"/>
              </a:rPr>
              <a:t>Yesterday</a:t>
            </a: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6994113" y="1838672"/>
            <a:ext cx="695191" cy="3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GB" sz="1400" b="1" dirty="0">
                <a:latin typeface="+mn-lt"/>
              </a:rPr>
              <a:t>Today</a:t>
            </a: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2422113" y="1878358"/>
            <a:ext cx="4361137" cy="265113"/>
          </a:xfrm>
          <a:prstGeom prst="rightArrow">
            <a:avLst>
              <a:gd name="adj1" fmla="val 50000"/>
              <a:gd name="adj2" fmla="val 133935"/>
            </a:avLst>
          </a:prstGeom>
          <a:gradFill rotWithShape="0">
            <a:gsLst>
              <a:gs pos="0">
                <a:schemeClr val="accent1">
                  <a:gamma/>
                  <a:shade val="8000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l" eaLnBrk="0" hangingPunct="0">
              <a:lnSpc>
                <a:spcPct val="100000"/>
              </a:lnSpc>
              <a:buClrTx/>
              <a:buNone/>
              <a:defRPr/>
            </a:pPr>
            <a:endParaRPr lang="fr-FR" sz="2000" b="1">
              <a:latin typeface="+mn-lt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2495872" y="3743672"/>
            <a:ext cx="121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>
            <a:no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GB" sz="1200" b="1" dirty="0">
                <a:latin typeface="+mn-lt"/>
              </a:rPr>
              <a:t>Proprietary</a:t>
            </a: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GB" sz="1200" b="1" dirty="0">
                <a:latin typeface="+mn-lt"/>
              </a:rPr>
              <a:t>APIs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15072" y="3057872"/>
            <a:ext cx="1828800" cy="1524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algn="ctr">
              <a:buNone/>
            </a:pPr>
            <a:endParaRPr lang="en-US" sz="1600" b="1" dirty="0">
              <a:latin typeface="+mn-lt"/>
            </a:endParaRP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5772472" y="3667472"/>
            <a:ext cx="76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>
            <a:no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GB" sz="1200" b="1" dirty="0" smtClean="0">
                <a:latin typeface="+mn-lt"/>
              </a:rPr>
              <a:t>Open</a:t>
            </a:r>
            <a:endParaRPr lang="en-GB" sz="1200" b="1" dirty="0">
              <a:latin typeface="+mn-lt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GB" sz="1200" b="1" dirty="0">
                <a:latin typeface="+mn-lt"/>
              </a:rPr>
              <a:t>APIs</a:t>
            </a:r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 bwMode="auto">
          <a:xfrm rot="16200000" flipH="1">
            <a:off x="3067372" y="3781772"/>
            <a:ext cx="914400" cy="838200"/>
          </a:xfrm>
          <a:prstGeom prst="bentConnector3">
            <a:avLst>
              <a:gd name="adj1" fmla="val -2500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hape 58"/>
          <p:cNvCxnSpPr/>
          <p:nvPr/>
        </p:nvCxnSpPr>
        <p:spPr bwMode="auto">
          <a:xfrm>
            <a:off x="3105472" y="4429472"/>
            <a:ext cx="1143000" cy="304800"/>
          </a:xfrm>
          <a:prstGeom prst="bentConnector3">
            <a:avLst>
              <a:gd name="adj1" fmla="val -194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hape 58"/>
          <p:cNvCxnSpPr/>
          <p:nvPr/>
        </p:nvCxnSpPr>
        <p:spPr bwMode="auto">
          <a:xfrm flipV="1">
            <a:off x="3105472" y="3362672"/>
            <a:ext cx="1143000" cy="304800"/>
          </a:xfrm>
          <a:prstGeom prst="bentConnector3">
            <a:avLst>
              <a:gd name="adj1" fmla="val -194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hape 58"/>
          <p:cNvCxnSpPr/>
          <p:nvPr/>
        </p:nvCxnSpPr>
        <p:spPr bwMode="auto">
          <a:xfrm flipV="1">
            <a:off x="6153472" y="3362672"/>
            <a:ext cx="762000" cy="304800"/>
          </a:xfrm>
          <a:prstGeom prst="bentConnector3">
            <a:avLst>
              <a:gd name="adj1" fmla="val -142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hape 58"/>
          <p:cNvCxnSpPr/>
          <p:nvPr/>
        </p:nvCxnSpPr>
        <p:spPr bwMode="auto">
          <a:xfrm>
            <a:off x="6153472" y="4277072"/>
            <a:ext cx="762000" cy="304800"/>
          </a:xfrm>
          <a:prstGeom prst="bentConnector3">
            <a:avLst>
              <a:gd name="adj1" fmla="val -142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8265368" y="3356992"/>
            <a:ext cx="685800" cy="11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>
            <a:no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GB" sz="1400" b="1" dirty="0" smtClean="0">
                <a:latin typeface="+mn-lt"/>
              </a:rPr>
              <a:t>SQL</a:t>
            </a: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GB" sz="1400" b="1" dirty="0" smtClean="0">
                <a:latin typeface="+mn-lt"/>
              </a:rPr>
              <a:t>GML</a:t>
            </a: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GB" sz="1400" b="1" dirty="0" smtClean="0">
                <a:latin typeface="+mn-lt"/>
              </a:rPr>
              <a:t>WMS</a:t>
            </a: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GB" sz="1400" b="1" dirty="0" smtClean="0">
                <a:latin typeface="+mn-lt"/>
              </a:rPr>
              <a:t>WFS</a:t>
            </a: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GB" sz="1400" b="1" dirty="0" smtClean="0">
                <a:latin typeface="+mn-lt"/>
              </a:rPr>
              <a:t>...</a:t>
            </a:r>
            <a:endParaRPr lang="en-GB" sz="1400" b="1" dirty="0">
              <a:latin typeface="+mn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Our Strategy ...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2950" y="1196752"/>
            <a:ext cx="8166100" cy="4648200"/>
          </a:xfrm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Products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ea typeface="ＭＳ Ｐゴシック" pitchFamily="-84" charset="-128"/>
              </a:rPr>
              <a:t>Oracle Spatial, Oracle Locator, Oracle </a:t>
            </a:r>
            <a:r>
              <a:rPr lang="en-US" dirty="0" err="1">
                <a:ea typeface="ＭＳ Ｐゴシック" pitchFamily="-84" charset="-128"/>
              </a:rPr>
              <a:t>Mapviewer</a:t>
            </a:r>
            <a:endParaRPr lang="en-US" dirty="0">
              <a:ea typeface="ＭＳ Ｐゴシック" pitchFamily="-84" charset="-128"/>
            </a:endParaRPr>
          </a:p>
          <a:p>
            <a:pPr marL="342900" indent="-342900" eaLnBrk="1" hangingPunct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Partnerships With Leading Spatial Vendors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ea typeface="ＭＳ Ｐゴシック" pitchFamily="-84" charset="-128"/>
              </a:rPr>
              <a:t>Software </a:t>
            </a:r>
            <a:r>
              <a:rPr lang="en-US" dirty="0" smtClean="0">
                <a:ea typeface="ＭＳ Ｐゴシック" pitchFamily="-84" charset="-128"/>
              </a:rPr>
              <a:t>vendors, Integrators, Data </a:t>
            </a:r>
            <a:r>
              <a:rPr lang="en-US" dirty="0">
                <a:ea typeface="ＭＳ Ｐゴシック" pitchFamily="-84" charset="-128"/>
              </a:rPr>
              <a:t>suppliers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Commitment To Standards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>
                <a:ea typeface="ＭＳ Ｐゴシック" pitchFamily="-84" charset="-128"/>
              </a:rPr>
              <a:t>Open Geospatial Consortium,</a:t>
            </a:r>
            <a:r>
              <a:rPr lang="en-US" dirty="0" smtClean="0">
                <a:ea typeface="ＭＳ Ｐゴシック" pitchFamily="-84" charset="-128"/>
              </a:rPr>
              <a:t> SQL, ISO </a:t>
            </a:r>
            <a:r>
              <a:rPr lang="en-US" dirty="0">
                <a:ea typeface="ＭＳ Ｐゴシック" pitchFamily="-84" charset="-128"/>
              </a:rPr>
              <a:t>TC-211, TC-204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Integration with Oracle applications and </a:t>
            </a:r>
            <a:r>
              <a:rPr lang="en-US" dirty="0" smtClean="0">
                <a:solidFill>
                  <a:schemeClr val="accent1"/>
                </a:solidFill>
              </a:rPr>
              <a:t>tools</a:t>
            </a:r>
          </a:p>
          <a:p>
            <a:pPr marL="685800" lvl="1" indent="-342900" eaLnBrk="1" hangingPunct="1">
              <a:lnSpc>
                <a:spcPct val="90000"/>
              </a:lnSpc>
            </a:pPr>
            <a:r>
              <a:rPr lang="en-US" kern="1200" dirty="0" err="1" smtClean="0"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Exadata</a:t>
            </a:r>
            <a:r>
              <a:rPr lang="en-US" kern="1200" dirty="0" smtClean="0"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, </a:t>
            </a:r>
            <a:r>
              <a:rPr lang="en-US" kern="1200" dirty="0" err="1" smtClean="0"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Exalogic</a:t>
            </a:r>
            <a:r>
              <a:rPr lang="en-US" kern="1200" dirty="0" smtClean="0"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, </a:t>
            </a:r>
            <a:r>
              <a:rPr lang="en-US" kern="1200" dirty="0" err="1" smtClean="0"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Exalytics</a:t>
            </a:r>
            <a:endParaRPr lang="en-US" kern="1200" dirty="0" smtClean="0">
              <a:solidFill>
                <a:schemeClr val="tx2"/>
              </a:solidFill>
              <a:latin typeface="Arial" pitchFamily="34" charset="0"/>
              <a:ea typeface="ＭＳ Ｐゴシック" pitchFamily="127" charset="-128"/>
              <a:cs typeface="ＭＳ Ｐゴシック" pitchFamily="127" charset="-128"/>
            </a:endParaRPr>
          </a:p>
          <a:p>
            <a:pPr marL="685800" lvl="1" indent="-342900" eaLnBrk="1" hangingPunct="1">
              <a:lnSpc>
                <a:spcPct val="90000"/>
              </a:lnSpc>
            </a:pPr>
            <a:r>
              <a:rPr lang="en-US" kern="1200" dirty="0" smtClean="0"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Oracle BI Enterprise Edition, </a:t>
            </a:r>
            <a:br>
              <a:rPr lang="en-US" kern="1200" dirty="0" smtClean="0"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</a:br>
            <a:r>
              <a:rPr lang="en-US" kern="1200" dirty="0" smtClean="0"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Fusion, </a:t>
            </a:r>
            <a:r>
              <a:rPr lang="en-US" kern="1200" dirty="0" err="1" smtClean="0"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e</a:t>
            </a:r>
            <a:r>
              <a:rPr lang="en-US" kern="1200" dirty="0" smtClean="0"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-Business, CRM, </a:t>
            </a:r>
          </a:p>
          <a:p>
            <a:pPr marL="685800" lvl="1" indent="-342900" eaLnBrk="1" hangingPunct="1">
              <a:lnSpc>
                <a:spcPct val="90000"/>
              </a:lnSpc>
            </a:pPr>
            <a:r>
              <a:rPr lang="en-US" kern="1200" dirty="0" smtClean="0">
                <a:latin typeface="Arial" pitchFamily="34" charset="0"/>
                <a:ea typeface="ＭＳ Ｐゴシック" pitchFamily="127" charset="-128"/>
                <a:cs typeface="ＭＳ Ｐゴシック" pitchFamily="127" charset="-128"/>
              </a:rPr>
              <a:t>Primavera</a:t>
            </a:r>
            <a:r>
              <a:rPr lang="en-US" dirty="0" smtClean="0">
                <a:ea typeface="ＭＳ Ｐゴシック" pitchFamily="127" charset="-128"/>
                <a:cs typeface="ＭＳ Ｐゴシック" pitchFamily="127" charset="-128"/>
              </a:rPr>
              <a:t>, OTM, Utilities, Retail and </a:t>
            </a:r>
            <a:r>
              <a:rPr lang="en-US" dirty="0" smtClean="0">
                <a:ea typeface="ＭＳ Ｐゴシック" pitchFamily="127" charset="-128"/>
                <a:cs typeface="ＭＳ Ｐゴシック" pitchFamily="127" charset="-128"/>
              </a:rPr>
              <a:t>more</a:t>
            </a:r>
          </a:p>
          <a:p>
            <a:pPr marL="342900" indent="-342900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Cloud</a:t>
            </a:r>
            <a:endParaRPr lang="en-US" dirty="0">
              <a:solidFill>
                <a:schemeClr val="accent1"/>
              </a:solidFill>
            </a:endParaRP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84" charset="-128"/>
              </a:rPr>
              <a:t>Available with DBCS (Database Cloud Service)</a:t>
            </a:r>
            <a:endParaRPr lang="en-US" kern="1200" dirty="0" smtClean="0">
              <a:latin typeface="Arial" pitchFamily="34" charset="0"/>
              <a:ea typeface="ＭＳ Ｐゴシック" pitchFamily="127" charset="-128"/>
              <a:cs typeface="ＭＳ Ｐゴシック" pitchFamily="127" charset="-128"/>
            </a:endParaRPr>
          </a:p>
        </p:txBody>
      </p:sp>
      <p:graphicFrame>
        <p:nvGraphicFramePr>
          <p:cNvPr id="802816" name="Object 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599535"/>
              </p:ext>
            </p:extLst>
          </p:nvPr>
        </p:nvGraphicFramePr>
        <p:xfrm>
          <a:off x="8562971" y="2636912"/>
          <a:ext cx="1068388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r:id="rId3" imgW="1601640" imgH="1395360" progId="">
                  <p:embed/>
                </p:oleObj>
              </mc:Choice>
              <mc:Fallback>
                <p:oleObj r:id="rId3" imgW="1601640" imgH="1395360" progId="">
                  <p:embed/>
                  <p:pic>
                    <p:nvPicPr>
                      <p:cNvPr id="0" name="Object 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2971" y="2636912"/>
                        <a:ext cx="1068388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53" name="Picture 7" descr="D:\Files\Templates and Logos\Partners\principal_3d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12125" y="2996952"/>
            <a:ext cx="1108075" cy="7889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7977335" y="1772816"/>
            <a:ext cx="1621419" cy="774378"/>
            <a:chOff x="7617618" y="2221706"/>
            <a:chExt cx="1981137" cy="853281"/>
          </a:xfrm>
        </p:grpSpPr>
        <p:sp>
          <p:nvSpPr>
            <p:cNvPr id="11" name="Rectangle 10"/>
            <p:cNvSpPr/>
            <p:nvPr/>
          </p:nvSpPr>
          <p:spPr>
            <a:xfrm>
              <a:off x="7617618" y="2221706"/>
              <a:ext cx="1981137" cy="85328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5" descr="http://www.oracleimg.com/us/assets/oracle_logo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796857" y="2338732"/>
              <a:ext cx="1622659" cy="569874"/>
            </a:xfrm>
            <a:prstGeom prst="rect">
              <a:avLst/>
            </a:prstGeom>
            <a:noFill/>
          </p:spPr>
        </p:pic>
      </p:grpSp>
      <p:pic>
        <p:nvPicPr>
          <p:cNvPr id="13" name="Picture 6" descr="D:\Files\Templates and Logos\Products\fusion_middleware\O_FM_clr_rgb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77335" y="980728"/>
            <a:ext cx="1599845" cy="67514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4"/>
          <p:cNvGrpSpPr/>
          <p:nvPr/>
        </p:nvGrpSpPr>
        <p:grpSpPr>
          <a:xfrm>
            <a:off x="7977336" y="4071304"/>
            <a:ext cx="1654023" cy="836015"/>
            <a:chOff x="6995021" y="3866552"/>
            <a:chExt cx="1599835" cy="557361"/>
          </a:xfrm>
        </p:grpSpPr>
        <p:sp>
          <p:nvSpPr>
            <p:cNvPr id="15" name="Rectangle 14"/>
            <p:cNvSpPr/>
            <p:nvPr/>
          </p:nvSpPr>
          <p:spPr>
            <a:xfrm>
              <a:off x="6996899" y="3867372"/>
              <a:ext cx="1596074" cy="5565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16" name="Object 1"/>
            <p:cNvGraphicFramePr>
              <a:graphicFrameLocks noChangeAspect="1"/>
            </p:cNvGraphicFramePr>
            <p:nvPr/>
          </p:nvGraphicFramePr>
          <p:xfrm>
            <a:off x="6995021" y="3866552"/>
            <a:ext cx="1599835" cy="5568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2" name="Photo Editor Photo" r:id="rId8" imgW="1552792" imgH="581106" progId="">
                    <p:embed/>
                  </p:oleObj>
                </mc:Choice>
                <mc:Fallback>
                  <p:oleObj name="Photo Editor Photo" r:id="rId8" imgW="1552792" imgH="581106" progId="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95021" y="3866552"/>
                          <a:ext cx="1599835" cy="55688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7" name="Picture 9" descr="ExalogicExadataHeadshot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85048" y="3758769"/>
            <a:ext cx="1869180" cy="82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 descr="D:\Files\Templates and Logos\Products\database\database_clr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977335" y="260648"/>
            <a:ext cx="1583652" cy="650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/>
          <a:srcRect l="18724" t="9198" r="16245" b="34103"/>
          <a:stretch/>
        </p:blipFill>
        <p:spPr>
          <a:xfrm>
            <a:off x="7977335" y="5082844"/>
            <a:ext cx="1666903" cy="9376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Oracle fit in a Spatial/GIS System ?</a:t>
            </a:r>
            <a:endParaRPr lang="en-US" dirty="0"/>
          </a:p>
        </p:txBody>
      </p:sp>
      <p:sp>
        <p:nvSpPr>
          <p:cNvPr id="790531" name="Rectangle 3"/>
          <p:cNvSpPr>
            <a:spLocks noChangeArrowheads="1"/>
          </p:cNvSpPr>
          <p:nvPr/>
        </p:nvSpPr>
        <p:spPr bwMode="auto">
          <a:xfrm>
            <a:off x="3797300" y="3070225"/>
            <a:ext cx="2298700" cy="396875"/>
          </a:xfrm>
          <a:prstGeom prst="rect">
            <a:avLst/>
          </a:prstGeom>
          <a:solidFill>
            <a:srgbClr val="CC3300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buClrTx/>
            </a:pPr>
            <a:r>
              <a:rPr lang="en-US" b="0">
                <a:solidFill>
                  <a:srgbClr val="FFFF99"/>
                </a:solidFill>
              </a:rPr>
              <a:t>Storage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797300" y="3514725"/>
            <a:ext cx="2298700" cy="800100"/>
            <a:chOff x="2392" y="2214"/>
            <a:chExt cx="1448" cy="504"/>
          </a:xfrm>
        </p:grpSpPr>
        <p:sp>
          <p:nvSpPr>
            <p:cNvPr id="32785" name="Rectangle 5"/>
            <p:cNvSpPr>
              <a:spLocks noChangeArrowheads="1"/>
            </p:cNvSpPr>
            <p:nvPr/>
          </p:nvSpPr>
          <p:spPr bwMode="auto">
            <a:xfrm>
              <a:off x="2392" y="2468"/>
              <a:ext cx="1448" cy="250"/>
            </a:xfrm>
            <a:prstGeom prst="rect">
              <a:avLst/>
            </a:prstGeom>
            <a:solidFill>
              <a:srgbClr val="0000CC"/>
            </a:solidFill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</a:pPr>
              <a:r>
                <a:rPr lang="en-US" b="0">
                  <a:solidFill>
                    <a:srgbClr val="FFFF99"/>
                  </a:solidFill>
                </a:rPr>
                <a:t>Capture</a:t>
              </a:r>
            </a:p>
          </p:txBody>
        </p:sp>
        <p:sp>
          <p:nvSpPr>
            <p:cNvPr id="32786" name="Line 6"/>
            <p:cNvSpPr>
              <a:spLocks noChangeShapeType="1"/>
            </p:cNvSpPr>
            <p:nvPr/>
          </p:nvSpPr>
          <p:spPr bwMode="auto">
            <a:xfrm flipV="1">
              <a:off x="3116" y="2214"/>
              <a:ext cx="0" cy="26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 type="none" w="sm" len="sm"/>
              <a:tailEnd type="stealth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797300" y="2201863"/>
            <a:ext cx="2298700" cy="846137"/>
            <a:chOff x="2392" y="1387"/>
            <a:chExt cx="1448" cy="533"/>
          </a:xfrm>
        </p:grpSpPr>
        <p:sp>
          <p:nvSpPr>
            <p:cNvPr id="32783" name="Rectangle 8"/>
            <p:cNvSpPr>
              <a:spLocks noChangeArrowheads="1"/>
            </p:cNvSpPr>
            <p:nvPr/>
          </p:nvSpPr>
          <p:spPr bwMode="auto">
            <a:xfrm>
              <a:off x="2392" y="1387"/>
              <a:ext cx="1448" cy="250"/>
            </a:xfrm>
            <a:prstGeom prst="rect">
              <a:avLst/>
            </a:prstGeom>
            <a:solidFill>
              <a:srgbClr val="0000CC"/>
            </a:solidFill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</a:pPr>
              <a:r>
                <a:rPr lang="en-US" b="0">
                  <a:solidFill>
                    <a:srgbClr val="FFFF99"/>
                  </a:solidFill>
                </a:rPr>
                <a:t>Rendering</a:t>
              </a:r>
            </a:p>
          </p:txBody>
        </p:sp>
        <p:sp>
          <p:nvSpPr>
            <p:cNvPr id="32784" name="Line 9"/>
            <p:cNvSpPr>
              <a:spLocks noChangeShapeType="1"/>
            </p:cNvSpPr>
            <p:nvPr/>
          </p:nvSpPr>
          <p:spPr bwMode="auto">
            <a:xfrm flipV="1">
              <a:off x="3116" y="1658"/>
              <a:ext cx="0" cy="26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 type="none" w="sm" len="sm"/>
              <a:tailEnd type="stealth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6137275" y="3070225"/>
            <a:ext cx="2757488" cy="708025"/>
            <a:chOff x="3866" y="1934"/>
            <a:chExt cx="1737" cy="446"/>
          </a:xfrm>
        </p:grpSpPr>
        <p:sp>
          <p:nvSpPr>
            <p:cNvPr id="32781" name="Rectangle 11"/>
            <p:cNvSpPr>
              <a:spLocks noChangeArrowheads="1"/>
            </p:cNvSpPr>
            <p:nvPr/>
          </p:nvSpPr>
          <p:spPr bwMode="auto">
            <a:xfrm>
              <a:off x="4155" y="1934"/>
              <a:ext cx="1448" cy="446"/>
            </a:xfrm>
            <a:prstGeom prst="rect">
              <a:avLst/>
            </a:prstGeom>
            <a:solidFill>
              <a:srgbClr val="0000CC"/>
            </a:solidFill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</a:pPr>
              <a:r>
                <a:rPr lang="en-US" b="0">
                  <a:solidFill>
                    <a:srgbClr val="FFFF99"/>
                  </a:solidFill>
                </a:rPr>
                <a:t>Analyse and Process</a:t>
              </a:r>
            </a:p>
          </p:txBody>
        </p:sp>
        <p:sp>
          <p:nvSpPr>
            <p:cNvPr id="32782" name="Line 12"/>
            <p:cNvSpPr>
              <a:spLocks noChangeShapeType="1"/>
            </p:cNvSpPr>
            <p:nvPr/>
          </p:nvSpPr>
          <p:spPr bwMode="auto">
            <a:xfrm flipH="1">
              <a:off x="3866" y="2059"/>
              <a:ext cx="262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 type="stealth" w="med" len="lg"/>
              <a:tailEnd type="stealth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3797300" y="4371975"/>
            <a:ext cx="2298700" cy="823913"/>
            <a:chOff x="2392" y="2754"/>
            <a:chExt cx="1448" cy="519"/>
          </a:xfrm>
        </p:grpSpPr>
        <p:sp>
          <p:nvSpPr>
            <p:cNvPr id="32779" name="Rectangle 14"/>
            <p:cNvSpPr>
              <a:spLocks noChangeArrowheads="1"/>
            </p:cNvSpPr>
            <p:nvPr/>
          </p:nvSpPr>
          <p:spPr bwMode="auto">
            <a:xfrm>
              <a:off x="2392" y="3023"/>
              <a:ext cx="1448" cy="250"/>
            </a:xfrm>
            <a:prstGeom prst="rect">
              <a:avLst/>
            </a:prstGeom>
            <a:solidFill>
              <a:srgbClr val="0066FF"/>
            </a:solidFill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</a:pPr>
              <a:r>
                <a:rPr lang="en-US" b="0">
                  <a:solidFill>
                    <a:srgbClr val="FFFF99"/>
                  </a:solidFill>
                </a:rPr>
                <a:t>Data</a:t>
              </a:r>
            </a:p>
          </p:txBody>
        </p:sp>
        <p:sp>
          <p:nvSpPr>
            <p:cNvPr id="32780" name="Line 15"/>
            <p:cNvSpPr>
              <a:spLocks noChangeShapeType="1"/>
            </p:cNvSpPr>
            <p:nvPr/>
          </p:nvSpPr>
          <p:spPr bwMode="auto">
            <a:xfrm flipV="1">
              <a:off x="3116" y="2754"/>
              <a:ext cx="0" cy="262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 type="none" w="sm" len="sm"/>
              <a:tailEnd type="stealth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152400" y="2438400"/>
            <a:ext cx="7391400" cy="1600200"/>
            <a:chOff x="96" y="1536"/>
            <a:chExt cx="4656" cy="1008"/>
          </a:xfrm>
        </p:grpSpPr>
        <p:sp>
          <p:nvSpPr>
            <p:cNvPr id="32777" name="AutoShape 17"/>
            <p:cNvSpPr>
              <a:spLocks noChangeArrowheads="1"/>
            </p:cNvSpPr>
            <p:nvPr/>
          </p:nvSpPr>
          <p:spPr bwMode="auto">
            <a:xfrm>
              <a:off x="2288" y="1536"/>
              <a:ext cx="2464" cy="1008"/>
            </a:xfrm>
            <a:prstGeom prst="roundRect">
              <a:avLst>
                <a:gd name="adj" fmla="val 12495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32778" name="Picture 18" descr="D:\Files\Templates and Logos\Oracle\signature_color\oracle_sig_clr.bmp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6" y="1828"/>
              <a:ext cx="2064" cy="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0531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Database Services</a:t>
            </a:r>
          </a:p>
        </p:txBody>
      </p:sp>
      <p:sp>
        <p:nvSpPr>
          <p:cNvPr id="7915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/>
              <a:t>Data Security</a:t>
            </a:r>
          </a:p>
          <a:p>
            <a:pPr marL="342900" indent="-342900" eaLnBrk="1" hangingPunct="1"/>
            <a:r>
              <a:rPr lang="en-US"/>
              <a:t>Replication</a:t>
            </a:r>
          </a:p>
          <a:p>
            <a:pPr marL="342900" indent="-342900" eaLnBrk="1" hangingPunct="1"/>
            <a:r>
              <a:rPr lang="en-US"/>
              <a:t>Transactional Integrity</a:t>
            </a:r>
          </a:p>
          <a:p>
            <a:pPr marL="342900" indent="-342900" eaLnBrk="1" hangingPunct="1"/>
            <a:r>
              <a:rPr lang="en-US"/>
              <a:t>Parallel Query</a:t>
            </a:r>
          </a:p>
          <a:p>
            <a:pPr marL="342900" indent="-342900" eaLnBrk="1" hangingPunct="1"/>
            <a:r>
              <a:rPr lang="en-US"/>
              <a:t>Bulk Load Utilities</a:t>
            </a:r>
          </a:p>
          <a:p>
            <a:pPr marL="342900" indent="-342900" eaLnBrk="1" hangingPunct="1"/>
            <a:r>
              <a:rPr lang="en-US"/>
              <a:t>Platform Independence</a:t>
            </a:r>
          </a:p>
          <a:p>
            <a:pPr marL="342900" indent="-342900" eaLnBrk="1" hangingPunct="1"/>
            <a:r>
              <a:rPr lang="en-US"/>
              <a:t>Online maintenance</a:t>
            </a:r>
          </a:p>
          <a:p>
            <a:pPr marL="342900" indent="-342900" eaLnBrk="1" hangingPunct="1"/>
            <a:r>
              <a:rPr lang="en-US"/>
              <a:t>Long transactions ...</a:t>
            </a:r>
          </a:p>
        </p:txBody>
      </p:sp>
      <p:sp>
        <p:nvSpPr>
          <p:cNvPr id="33797" name="Rectangle 1028"/>
          <p:cNvSpPr>
            <a:spLocks noChangeArrowheads="1"/>
          </p:cNvSpPr>
          <p:nvPr/>
        </p:nvSpPr>
        <p:spPr bwMode="auto">
          <a:xfrm>
            <a:off x="304800" y="5257800"/>
            <a:ext cx="8991600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defTabSz="91757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i="1" dirty="0">
                <a:solidFill>
                  <a:schemeClr val="accent1"/>
                </a:solidFill>
              </a:rPr>
              <a:t>A unified platform for all information</a:t>
            </a:r>
          </a:p>
          <a:p>
            <a:pPr defTabSz="917575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i="1" dirty="0">
                <a:solidFill>
                  <a:schemeClr val="accent1"/>
                </a:solidFill>
              </a:rPr>
              <a:t>spatial and non-spatial</a:t>
            </a:r>
          </a:p>
        </p:txBody>
      </p:sp>
      <p:graphicFrame>
        <p:nvGraphicFramePr>
          <p:cNvPr id="33794" name="Object 1024"/>
          <p:cNvGraphicFramePr>
            <a:graphicFrameLocks noChangeAspect="1"/>
          </p:cNvGraphicFramePr>
          <p:nvPr/>
        </p:nvGraphicFramePr>
        <p:xfrm>
          <a:off x="5934075" y="2470150"/>
          <a:ext cx="3362325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Bitmap Image" r:id="rId4" imgW="6563641" imgH="3219899" progId="">
                  <p:embed/>
                </p:oleObj>
              </mc:Choice>
              <mc:Fallback>
                <p:oleObj name="Bitmap Image" r:id="rId4" imgW="6563641" imgH="3219899" progId="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2470150"/>
                        <a:ext cx="3362325" cy="164465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9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555" grpId="0" build="p" autoUpdateAnimBg="0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ChangeArrowheads="1"/>
          </p:cNvSpPr>
          <p:nvPr/>
        </p:nvSpPr>
        <p:spPr bwMode="auto">
          <a:xfrm>
            <a:off x="1073150" y="4803775"/>
            <a:ext cx="7621588" cy="11779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76078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>
              <a:defRPr/>
            </a:pPr>
            <a:endParaRPr lang="en-US">
              <a:latin typeface="Arial" charset="0"/>
              <a:ea typeface="Times New Roman" charset="0"/>
              <a:cs typeface="Times New Roman" charset="0"/>
            </a:endParaRPr>
          </a:p>
        </p:txBody>
      </p:sp>
      <p:sp>
        <p:nvSpPr>
          <p:cNvPr id="733187" name="Rectangle 3"/>
          <p:cNvSpPr>
            <a:spLocks noChangeArrowheads="1"/>
          </p:cNvSpPr>
          <p:nvPr/>
        </p:nvSpPr>
        <p:spPr bwMode="auto">
          <a:xfrm>
            <a:off x="1076325" y="3595688"/>
            <a:ext cx="7623175" cy="11779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76078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>
              <a:defRPr/>
            </a:pPr>
            <a:endParaRPr lang="en-US">
              <a:latin typeface="Arial" charset="0"/>
              <a:ea typeface="Times New Roman" charset="0"/>
              <a:cs typeface="Times New Roman" charset="0"/>
            </a:endParaRPr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1076325" y="2373313"/>
            <a:ext cx="7623175" cy="11779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76078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>
              <a:defRPr/>
            </a:pPr>
            <a:endParaRPr lang="en-US">
              <a:latin typeface="Arial" charset="0"/>
              <a:ea typeface="Times New Roman" charset="0"/>
              <a:cs typeface="Times New Roman" charset="0"/>
            </a:endParaRPr>
          </a:p>
        </p:txBody>
      </p:sp>
      <p:sp>
        <p:nvSpPr>
          <p:cNvPr id="733189" name="Rectangle 5"/>
          <p:cNvSpPr>
            <a:spLocks noChangeArrowheads="1"/>
          </p:cNvSpPr>
          <p:nvPr/>
        </p:nvSpPr>
        <p:spPr bwMode="auto">
          <a:xfrm>
            <a:off x="1079500" y="990600"/>
            <a:ext cx="7623175" cy="13303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76078"/>
                  <a:invGamma/>
                </a:schemeClr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>
              <a:defRPr/>
            </a:pPr>
            <a:endParaRPr lang="en-US">
              <a:latin typeface="Arial" charset="0"/>
              <a:ea typeface="Times New Roman" charset="0"/>
              <a:cs typeface="Times New Roman" charset="0"/>
            </a:endParaRPr>
          </a:p>
        </p:txBody>
      </p:sp>
      <p:sp>
        <p:nvSpPr>
          <p:cNvPr id="35846" name="AutoShape 6"/>
          <p:cNvSpPr>
            <a:spLocks noChangeArrowheads="1"/>
          </p:cNvSpPr>
          <p:nvPr/>
        </p:nvSpPr>
        <p:spPr bwMode="auto">
          <a:xfrm>
            <a:off x="1154113" y="5062538"/>
            <a:ext cx="3032125" cy="7334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2270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fr-FR"/>
          </a:p>
        </p:txBody>
      </p:sp>
      <p:sp>
        <p:nvSpPr>
          <p:cNvPr id="35847" name="AutoShape 7"/>
          <p:cNvSpPr>
            <a:spLocks noChangeArrowheads="1"/>
          </p:cNvSpPr>
          <p:nvPr/>
        </p:nvSpPr>
        <p:spPr bwMode="auto">
          <a:xfrm>
            <a:off x="1154113" y="3865563"/>
            <a:ext cx="3032125" cy="7334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2270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fr-FR"/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1154113" y="2646363"/>
            <a:ext cx="3032125" cy="7334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2270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fr-FR"/>
          </a:p>
        </p:txBody>
      </p:sp>
      <p:sp>
        <p:nvSpPr>
          <p:cNvPr id="35849" name="AutoShape 9"/>
          <p:cNvSpPr>
            <a:spLocks noChangeArrowheads="1"/>
          </p:cNvSpPr>
          <p:nvPr/>
        </p:nvSpPr>
        <p:spPr bwMode="auto">
          <a:xfrm>
            <a:off x="1154113" y="1438275"/>
            <a:ext cx="3032125" cy="7334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2270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fr-FR"/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1150938" y="1438275"/>
            <a:ext cx="30353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buClrTx/>
            </a:pPr>
            <a:r>
              <a:rPr lang="en-US" sz="4000" b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1152525" y="2624138"/>
            <a:ext cx="30353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buClrTx/>
            </a:pPr>
            <a:r>
              <a:rPr lang="en-US" sz="4000" b="0">
                <a:solidFill>
                  <a:schemeClr val="bg1"/>
                </a:solidFill>
              </a:rPr>
              <a:t>Geocode</a:t>
            </a:r>
          </a:p>
        </p:txBody>
      </p:sp>
      <p:sp>
        <p:nvSpPr>
          <p:cNvPr id="35852" name="Text Box 12"/>
          <p:cNvSpPr txBox="1">
            <a:spLocks noChangeArrowheads="1"/>
          </p:cNvSpPr>
          <p:nvPr/>
        </p:nvSpPr>
        <p:spPr bwMode="auto">
          <a:xfrm>
            <a:off x="1152525" y="3832225"/>
            <a:ext cx="30353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buClrTx/>
            </a:pPr>
            <a:r>
              <a:rPr lang="en-US" sz="4000" b="0">
                <a:solidFill>
                  <a:schemeClr val="bg1"/>
                </a:solidFill>
              </a:rPr>
              <a:t>Analyze</a:t>
            </a:r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1152525" y="5029200"/>
            <a:ext cx="30353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buClrTx/>
            </a:pPr>
            <a:r>
              <a:rPr lang="en-US" sz="4000" b="0">
                <a:solidFill>
                  <a:schemeClr val="bg1"/>
                </a:solidFill>
              </a:rPr>
              <a:t>Display</a:t>
            </a:r>
          </a:p>
        </p:txBody>
      </p:sp>
      <p:sp>
        <p:nvSpPr>
          <p:cNvPr id="35854" name="Text Box 14"/>
          <p:cNvSpPr txBox="1">
            <a:spLocks noChangeArrowheads="1"/>
          </p:cNvSpPr>
          <p:nvPr/>
        </p:nvSpPr>
        <p:spPr bwMode="auto">
          <a:xfrm>
            <a:off x="4864100" y="4973638"/>
            <a:ext cx="3638550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buClrTx/>
            </a:pPr>
            <a:r>
              <a:rPr lang="en-US" sz="2400">
                <a:solidFill>
                  <a:schemeClr val="bg1"/>
                </a:solidFill>
              </a:rPr>
              <a:t>Add Maps &amp; Reports to your Application</a:t>
            </a:r>
          </a:p>
        </p:txBody>
      </p:sp>
      <p:sp>
        <p:nvSpPr>
          <p:cNvPr id="35855" name="Text Box 15"/>
          <p:cNvSpPr txBox="1">
            <a:spLocks noChangeArrowheads="1"/>
          </p:cNvSpPr>
          <p:nvPr/>
        </p:nvSpPr>
        <p:spPr bwMode="auto">
          <a:xfrm>
            <a:off x="4187825" y="990600"/>
            <a:ext cx="4514850" cy="1371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2400">
                <a:solidFill>
                  <a:schemeClr val="bg1"/>
                </a:solidFill>
              </a:rPr>
              <a:t>Manage commercial and customer geospatial data</a:t>
            </a:r>
            <a:r>
              <a:rPr lang="en-US" sz="2400" b="0">
                <a:solidFill>
                  <a:schemeClr val="bg1"/>
                </a:solidFill>
              </a:rPr>
              <a:t> </a:t>
            </a:r>
            <a:br>
              <a:rPr lang="en-US" sz="2400" b="0">
                <a:solidFill>
                  <a:schemeClr val="bg1"/>
                </a:solidFill>
              </a:rPr>
            </a:br>
            <a:r>
              <a:rPr lang="en-US" sz="1800" b="0">
                <a:solidFill>
                  <a:schemeClr val="bg1"/>
                </a:solidFill>
              </a:rPr>
              <a:t>(Oracle Database includes NAVTEQ boundary data for 60+ countries)</a:t>
            </a:r>
          </a:p>
        </p:txBody>
      </p:sp>
      <p:sp>
        <p:nvSpPr>
          <p:cNvPr id="35856" name="AutoShape 16"/>
          <p:cNvSpPr>
            <a:spLocks noChangeArrowheads="1"/>
          </p:cNvSpPr>
          <p:nvPr/>
        </p:nvSpPr>
        <p:spPr bwMode="auto">
          <a:xfrm>
            <a:off x="2405063" y="2187575"/>
            <a:ext cx="527050" cy="414338"/>
          </a:xfrm>
          <a:prstGeom prst="downArrow">
            <a:avLst>
              <a:gd name="adj1" fmla="val 34204"/>
              <a:gd name="adj2" fmla="val 50958"/>
            </a:avLst>
          </a:prstGeom>
          <a:solidFill>
            <a:schemeClr val="bg2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5857" name="Text Box 17"/>
          <p:cNvSpPr txBox="1">
            <a:spLocks noChangeArrowheads="1"/>
          </p:cNvSpPr>
          <p:nvPr/>
        </p:nvSpPr>
        <p:spPr bwMode="auto">
          <a:xfrm>
            <a:off x="4622800" y="3781425"/>
            <a:ext cx="3797300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buClrTx/>
            </a:pPr>
            <a:r>
              <a:rPr lang="en-US" sz="2400">
                <a:solidFill>
                  <a:schemeClr val="bg1"/>
                </a:solidFill>
              </a:rPr>
              <a:t>Find Proximity, Location, Containment</a:t>
            </a:r>
          </a:p>
        </p:txBody>
      </p:sp>
      <p:sp>
        <p:nvSpPr>
          <p:cNvPr id="35858" name="Text Box 18"/>
          <p:cNvSpPr txBox="1">
            <a:spLocks noChangeArrowheads="1"/>
          </p:cNvSpPr>
          <p:nvPr/>
        </p:nvSpPr>
        <p:spPr bwMode="auto">
          <a:xfrm>
            <a:off x="4951413" y="2535238"/>
            <a:ext cx="3303587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buClrTx/>
            </a:pPr>
            <a:r>
              <a:rPr lang="en-US" sz="2400">
                <a:solidFill>
                  <a:schemeClr val="bg1"/>
                </a:solidFill>
              </a:rPr>
              <a:t>Convert addresses into coordinates</a:t>
            </a:r>
          </a:p>
        </p:txBody>
      </p:sp>
      <p:sp>
        <p:nvSpPr>
          <p:cNvPr id="35859" name="AutoShape 19"/>
          <p:cNvSpPr>
            <a:spLocks noChangeArrowheads="1"/>
          </p:cNvSpPr>
          <p:nvPr/>
        </p:nvSpPr>
        <p:spPr bwMode="auto">
          <a:xfrm>
            <a:off x="2405063" y="3398838"/>
            <a:ext cx="527050" cy="414337"/>
          </a:xfrm>
          <a:prstGeom prst="downArrow">
            <a:avLst>
              <a:gd name="adj1" fmla="val 34204"/>
              <a:gd name="adj2" fmla="val 50958"/>
            </a:avLst>
          </a:prstGeom>
          <a:solidFill>
            <a:schemeClr val="bg2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5860" name="AutoShape 20"/>
          <p:cNvSpPr>
            <a:spLocks noChangeArrowheads="1"/>
          </p:cNvSpPr>
          <p:nvPr/>
        </p:nvSpPr>
        <p:spPr bwMode="auto">
          <a:xfrm>
            <a:off x="2405063" y="4625975"/>
            <a:ext cx="527050" cy="414338"/>
          </a:xfrm>
          <a:prstGeom prst="downArrow">
            <a:avLst>
              <a:gd name="adj1" fmla="val 34204"/>
              <a:gd name="adj2" fmla="val 50958"/>
            </a:avLst>
          </a:prstGeom>
          <a:solidFill>
            <a:schemeClr val="bg2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990600" y="203200"/>
            <a:ext cx="70961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3200"/>
              <a:t>Key Technologies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Oracle Locator            Oracle Spatial</a:t>
            </a:r>
          </a:p>
        </p:txBody>
      </p:sp>
      <p:sp>
        <p:nvSpPr>
          <p:cNvPr id="37891" name="Rectangle 22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981200"/>
            <a:ext cx="4006850" cy="3962400"/>
          </a:xfrm>
        </p:spPr>
        <p:txBody>
          <a:bodyPr/>
          <a:lstStyle/>
          <a:p>
            <a:pPr eaLnBrk="1" hangingPunct="1"/>
            <a:r>
              <a:rPr lang="en-US" sz="2000" dirty="0"/>
              <a:t>Support for all</a:t>
            </a:r>
            <a:r>
              <a:rPr lang="en-US" sz="2000" dirty="0" smtClean="0"/>
              <a:t> 2D geometry </a:t>
            </a:r>
            <a:r>
              <a:rPr lang="en-US" sz="2000" dirty="0"/>
              <a:t>types</a:t>
            </a:r>
          </a:p>
          <a:p>
            <a:pPr lvl="1" eaLnBrk="1" hangingPunct="1"/>
            <a:r>
              <a:rPr lang="en-US" sz="1800" dirty="0">
                <a:ea typeface="ＭＳ Ｐゴシック" pitchFamily="-84" charset="-128"/>
              </a:rPr>
              <a:t>Points, lines, polygons</a:t>
            </a:r>
            <a:endParaRPr lang="en-US" sz="1800" dirty="0" smtClean="0">
              <a:ea typeface="ＭＳ Ｐゴシック" pitchFamily="-84" charset="-128"/>
            </a:endParaRPr>
          </a:p>
          <a:p>
            <a:pPr eaLnBrk="1" hangingPunct="1"/>
            <a:r>
              <a:rPr lang="en-US" sz="2000" dirty="0" smtClean="0"/>
              <a:t>All </a:t>
            </a:r>
            <a:r>
              <a:rPr lang="en-US" sz="2000" dirty="0"/>
              <a:t>Spatial Searches</a:t>
            </a:r>
            <a:endParaRPr lang="en-US" sz="2000" dirty="0" smtClean="0"/>
          </a:p>
          <a:p>
            <a:r>
              <a:rPr lang="en-US" sz="2000" dirty="0" smtClean="0"/>
              <a:t>Spatial processing: measurements, buffer, centroid, overlays, affine transforms, ….</a:t>
            </a:r>
          </a:p>
          <a:p>
            <a:r>
              <a:rPr lang="en-US" sz="2000" dirty="0" smtClean="0"/>
              <a:t>Spatial aggregates</a:t>
            </a:r>
          </a:p>
          <a:p>
            <a:pPr eaLnBrk="1" hangingPunct="1"/>
            <a:r>
              <a:rPr lang="en-US" sz="2000" dirty="0" smtClean="0"/>
              <a:t>Utility</a:t>
            </a:r>
            <a:r>
              <a:rPr lang="en-US" sz="2000" dirty="0"/>
              <a:t>, tuning and validation functions </a:t>
            </a:r>
          </a:p>
          <a:p>
            <a:pPr eaLnBrk="1" hangingPunct="1"/>
            <a:r>
              <a:rPr lang="en-US" sz="2000" dirty="0"/>
              <a:t>Full Coordinate Systems support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7892" name="Rectangle 23"/>
          <p:cNvSpPr>
            <a:spLocks noGrp="1" noChangeArrowheads="1"/>
          </p:cNvSpPr>
          <p:nvPr>
            <p:ph type="body" sz="half" idx="2"/>
          </p:nvPr>
        </p:nvSpPr>
        <p:spPr>
          <a:xfrm>
            <a:off x="4902200" y="1981200"/>
            <a:ext cx="4775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800" dirty="0"/>
              <a:t>Includes all Locator features </a:t>
            </a:r>
            <a:r>
              <a:rPr lang="en-US" sz="1800" dirty="0" smtClean="0"/>
              <a:t>+</a:t>
            </a:r>
          </a:p>
          <a:p>
            <a:r>
              <a:rPr lang="en-US" sz="1800" dirty="0" smtClean="0"/>
              <a:t>Spatial Vector Accelerator</a:t>
            </a:r>
          </a:p>
          <a:p>
            <a:r>
              <a:rPr lang="en-US" sz="1800" dirty="0" smtClean="0"/>
              <a:t>3D objects (points, lines, faces, solids)</a:t>
            </a:r>
          </a:p>
          <a:p>
            <a:r>
              <a:rPr lang="en-US" sz="1800" dirty="0" smtClean="0"/>
              <a:t>3D types (point clouds, </a:t>
            </a:r>
            <a:r>
              <a:rPr lang="en-US" sz="1800" dirty="0" err="1" smtClean="0"/>
              <a:t>TINs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Generic curves (NURBS)</a:t>
            </a:r>
          </a:p>
          <a:p>
            <a:r>
              <a:rPr lang="en-US" sz="1800" dirty="0" smtClean="0"/>
              <a:t>Linear Referencing</a:t>
            </a:r>
          </a:p>
          <a:p>
            <a:r>
              <a:rPr lang="en-US" sz="1800" dirty="0" smtClean="0"/>
              <a:t>Raster storage and processing</a:t>
            </a:r>
          </a:p>
          <a:p>
            <a:r>
              <a:rPr lang="en-US" sz="1800" dirty="0" err="1" smtClean="0"/>
              <a:t>Geocoding</a:t>
            </a:r>
            <a:endParaRPr lang="en-US" sz="1800" dirty="0" smtClean="0"/>
          </a:p>
          <a:p>
            <a:r>
              <a:rPr lang="en-US" sz="1800" dirty="0" smtClean="0"/>
              <a:t>Network tracing and searching</a:t>
            </a:r>
          </a:p>
          <a:p>
            <a:r>
              <a:rPr lang="en-US" sz="1800" dirty="0" smtClean="0"/>
              <a:t>Routing </a:t>
            </a:r>
          </a:p>
          <a:p>
            <a:r>
              <a:rPr lang="en-US" sz="1800" dirty="0" smtClean="0"/>
              <a:t>Persistent Topology </a:t>
            </a:r>
          </a:p>
          <a:p>
            <a:r>
              <a:rPr lang="en-US" sz="1800" dirty="0" smtClean="0"/>
              <a:t>OGC Web Services (WFS, CSW, </a:t>
            </a:r>
            <a:r>
              <a:rPr lang="en-US" sz="1800" dirty="0" err="1" smtClean="0"/>
              <a:t>OpenLS</a:t>
            </a:r>
            <a:r>
              <a:rPr lang="en-US" sz="1800" dirty="0" smtClean="0"/>
              <a:t>)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5035550" y="914400"/>
            <a:ext cx="46418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228600" indent="-228600" algn="l" eaLnBrk="0" hangingPunct="0">
              <a:spcBef>
                <a:spcPct val="20000"/>
              </a:spcBef>
              <a:buClr>
                <a:schemeClr val="tx1"/>
              </a:buClr>
            </a:pPr>
            <a:endParaRPr lang="fr-FR" sz="1800" b="0"/>
          </a:p>
        </p:txBody>
      </p:sp>
      <p:sp>
        <p:nvSpPr>
          <p:cNvPr id="37894" name="Line 5"/>
          <p:cNvSpPr>
            <a:spLocks noChangeShapeType="1"/>
          </p:cNvSpPr>
          <p:nvPr/>
        </p:nvSpPr>
        <p:spPr bwMode="auto">
          <a:xfrm>
            <a:off x="4787900" y="228600"/>
            <a:ext cx="0" cy="571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49578" name="Text Box 10"/>
          <p:cNvSpPr txBox="1">
            <a:spLocks noChangeArrowheads="1"/>
          </p:cNvSpPr>
          <p:nvPr/>
        </p:nvSpPr>
        <p:spPr bwMode="auto">
          <a:xfrm>
            <a:off x="609600" y="1101725"/>
            <a:ext cx="3908425" cy="650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2700000">
              <a:srgbClr val="000000">
                <a:alpha val="43000"/>
              </a:srgbClr>
            </a:outerShdw>
          </a:effectLst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dirty="0">
                <a:solidFill>
                  <a:schemeClr val="accent1"/>
                </a:solidFill>
                <a:latin typeface="Arial" charset="0"/>
                <a:ea typeface="Times New Roman" charset="0"/>
                <a:cs typeface="Times New Roman" charset="0"/>
              </a:rPr>
              <a:t>Included in Oracle Database – All Editions</a:t>
            </a:r>
            <a:endParaRPr lang="en-US" dirty="0">
              <a:latin typeface="Arial" charset="0"/>
              <a:ea typeface="Times New Roman" charset="0"/>
              <a:cs typeface="Times New Roman" charset="0"/>
            </a:endParaRPr>
          </a:p>
        </p:txBody>
      </p:sp>
      <p:sp>
        <p:nvSpPr>
          <p:cNvPr id="749579" name="Text Box 11"/>
          <p:cNvSpPr txBox="1">
            <a:spLocks noChangeArrowheads="1"/>
          </p:cNvSpPr>
          <p:nvPr/>
        </p:nvSpPr>
        <p:spPr bwMode="auto">
          <a:xfrm>
            <a:off x="4876800" y="1101725"/>
            <a:ext cx="3908425" cy="650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2700000">
              <a:srgbClr val="000000">
                <a:alpha val="43000"/>
              </a:srgbClr>
            </a:outerShdw>
          </a:effectLst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dirty="0">
                <a:solidFill>
                  <a:schemeClr val="accent1"/>
                </a:solidFill>
                <a:latin typeface="Arial" charset="0"/>
                <a:ea typeface="Times New Roman" charset="0"/>
                <a:cs typeface="Times New Roman" charset="0"/>
              </a:rPr>
              <a:t>A cost option of Oracle Database Enterprise Edition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742950" y="1219200"/>
            <a:ext cx="8502650" cy="35814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vs. Locator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0" y="1295400"/>
            <a:ext cx="7512050" cy="35814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All functions in SDO_GEOM package are now in Oracle Locator !</a:t>
            </a:r>
          </a:p>
          <a:p>
            <a:pPr lvl="1"/>
            <a:r>
              <a:rPr lang="en-US" dirty="0" smtClean="0"/>
              <a:t>SDO_UNION</a:t>
            </a:r>
          </a:p>
          <a:p>
            <a:pPr lvl="1"/>
            <a:r>
              <a:rPr lang="en-US" dirty="0" smtClean="0"/>
              <a:t>SDO_INTERSECTION</a:t>
            </a:r>
          </a:p>
          <a:p>
            <a:pPr lvl="1"/>
            <a:r>
              <a:rPr lang="en-US" dirty="0" smtClean="0"/>
              <a:t>etc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All aggregate functions</a:t>
            </a:r>
          </a:p>
          <a:p>
            <a:pPr lvl="1"/>
            <a:r>
              <a:rPr lang="en-US" dirty="0" smtClean="0"/>
              <a:t>SDO_AGGR_UNION</a:t>
            </a:r>
          </a:p>
          <a:p>
            <a:pPr lvl="1"/>
            <a:r>
              <a:rPr lang="en-US" dirty="0" smtClean="0"/>
              <a:t>SDO_AGGR_CENTROID</a:t>
            </a:r>
          </a:p>
          <a:p>
            <a:pPr lvl="1"/>
            <a:r>
              <a:rPr lang="en-US" dirty="0" smtClean="0"/>
              <a:t>etc</a:t>
            </a:r>
            <a:endParaRPr 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8193087" y="115888"/>
            <a:ext cx="1584326" cy="936625"/>
            <a:chOff x="7905327" y="116632"/>
            <a:chExt cx="1584177" cy="936104"/>
          </a:xfrm>
        </p:grpSpPr>
        <p:grpSp>
          <p:nvGrpSpPr>
            <p:cNvPr id="7" name="Group 8"/>
            <p:cNvGrpSpPr>
              <a:grpSpLocks/>
            </p:cNvGrpSpPr>
            <p:nvPr/>
          </p:nvGrpSpPr>
          <p:grpSpPr bwMode="auto">
            <a:xfrm>
              <a:off x="7905328" y="116632"/>
              <a:ext cx="1584176" cy="925071"/>
              <a:chOff x="7905328" y="116632"/>
              <a:chExt cx="1584176" cy="925071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905328" y="116632"/>
                <a:ext cx="1584176" cy="7755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Box 13"/>
              <p:cNvSpPr txBox="1">
                <a:spLocks noChangeArrowheads="1"/>
              </p:cNvSpPr>
              <p:nvPr/>
            </p:nvSpPr>
            <p:spPr bwMode="auto">
              <a:xfrm>
                <a:off x="7905328" y="764704"/>
                <a:ext cx="1584176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1200" dirty="0" smtClean="0"/>
                  <a:t>12</a:t>
                </a:r>
                <a:r>
                  <a:rPr lang="fr-FR" sz="1200" i="1" dirty="0" smtClean="0"/>
                  <a:t>c</a:t>
                </a:r>
                <a:r>
                  <a:rPr lang="fr-FR" sz="1200" dirty="0" smtClean="0"/>
                  <a:t> </a:t>
                </a:r>
                <a:r>
                  <a:rPr lang="fr-FR" sz="1200" dirty="0"/>
                  <a:t>Release</a:t>
                </a:r>
                <a:r>
                  <a:rPr lang="fr-FR" sz="1200" dirty="0" smtClean="0"/>
                  <a:t> 1</a:t>
                </a:r>
                <a:endParaRPr lang="fr-FR" sz="1200" dirty="0"/>
              </a:p>
            </p:txBody>
          </p:sp>
        </p:grpSp>
        <p:sp>
          <p:nvSpPr>
            <p:cNvPr id="8" name="Rectangle 7"/>
            <p:cNvSpPr/>
            <p:nvPr/>
          </p:nvSpPr>
          <p:spPr bwMode="auto">
            <a:xfrm>
              <a:off x="7905327" y="116632"/>
              <a:ext cx="1584176" cy="936104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pPr marL="119063" indent="-119063" algn="ctr">
                <a:lnSpc>
                  <a:spcPct val="90000"/>
                </a:lnSpc>
                <a:spcBef>
                  <a:spcPct val="50000"/>
                </a:spcBef>
                <a:buClr>
                  <a:schemeClr val="accent1"/>
                </a:buClr>
                <a:defRPr/>
              </a:pPr>
              <a:endParaRPr lang="fr-FR">
                <a:latin typeface="Arial" pitchFamily="-103" charset="0"/>
                <a:ea typeface="Times New Roman" pitchFamily="-103" charset="0"/>
                <a:cs typeface="Times New Roman" pitchFamily="-103" charset="0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Oracle Strategy</a:t>
            </a:r>
          </a:p>
        </p:txBody>
      </p:sp>
      <p:sp>
        <p:nvSpPr>
          <p:cNvPr id="17411" name="Text Placeholder 6"/>
          <p:cNvSpPr>
            <a:spLocks noGrp="1"/>
          </p:cNvSpPr>
          <p:nvPr>
            <p:ph type="body" idx="4294967295"/>
          </p:nvPr>
        </p:nvSpPr>
        <p:spPr>
          <a:xfrm>
            <a:off x="3008313" y="1766888"/>
            <a:ext cx="2693987" cy="64135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100" b="1">
                <a:solidFill>
                  <a:srgbClr val="FF0000"/>
                </a:solidFill>
              </a:rPr>
              <a:t>Complete Stack</a:t>
            </a:r>
          </a:p>
        </p:txBody>
      </p:sp>
      <p:sp>
        <p:nvSpPr>
          <p:cNvPr id="17412" name="Content Placeholder 7"/>
          <p:cNvSpPr>
            <a:spLocks noGrp="1"/>
          </p:cNvSpPr>
          <p:nvPr>
            <p:ph sz="half" idx="4294967295"/>
          </p:nvPr>
        </p:nvSpPr>
        <p:spPr>
          <a:xfrm>
            <a:off x="3008313" y="2400300"/>
            <a:ext cx="2817812" cy="2108200"/>
          </a:xfrm>
        </p:spPr>
        <p:txBody>
          <a:bodyPr/>
          <a:lstStyle/>
          <a:p>
            <a:r>
              <a:rPr lang="en-US" sz="2000"/>
              <a:t>Best-of-breed</a:t>
            </a:r>
          </a:p>
          <a:p>
            <a:r>
              <a:rPr lang="en-US" sz="2000"/>
              <a:t>Open</a:t>
            </a:r>
          </a:p>
          <a:p>
            <a:r>
              <a:rPr lang="en-US" sz="2000"/>
              <a:t>Vertical Integration</a:t>
            </a:r>
          </a:p>
          <a:p>
            <a:r>
              <a:rPr lang="en-US" sz="2000"/>
              <a:t>Extreme Performance</a:t>
            </a:r>
          </a:p>
          <a:p>
            <a:r>
              <a:rPr lang="en-US" sz="2000"/>
              <a:t>Engineered Systems</a:t>
            </a:r>
          </a:p>
        </p:txBody>
      </p:sp>
      <p:sp>
        <p:nvSpPr>
          <p:cNvPr id="1741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105525" y="1766888"/>
            <a:ext cx="3600450" cy="64135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100" b="1">
                <a:solidFill>
                  <a:srgbClr val="FF0000"/>
                </a:solidFill>
              </a:rPr>
              <a:t>Complete Customer Choice</a:t>
            </a:r>
          </a:p>
        </p:txBody>
      </p:sp>
      <p:sp>
        <p:nvSpPr>
          <p:cNvPr id="17414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6105525" y="2400300"/>
            <a:ext cx="2816225" cy="2181225"/>
          </a:xfrm>
        </p:spPr>
        <p:txBody>
          <a:bodyPr/>
          <a:lstStyle/>
          <a:p>
            <a:r>
              <a:rPr lang="en-US" sz="2000"/>
              <a:t>On-premise</a:t>
            </a:r>
          </a:p>
          <a:p>
            <a:r>
              <a:rPr lang="en-US" sz="2000"/>
              <a:t>Private Cloud</a:t>
            </a:r>
          </a:p>
          <a:p>
            <a:r>
              <a:rPr lang="en-US" sz="2000"/>
              <a:t>Public Cloud</a:t>
            </a:r>
          </a:p>
          <a:p>
            <a:r>
              <a:rPr lang="en-US" sz="2000"/>
              <a:t>Hybrid Cloud</a:t>
            </a:r>
          </a:p>
        </p:txBody>
      </p:sp>
      <p:cxnSp>
        <p:nvCxnSpPr>
          <p:cNvPr id="7178" name="Straight Connector 5"/>
          <p:cNvCxnSpPr>
            <a:cxnSpLocks noChangeShapeType="1"/>
          </p:cNvCxnSpPr>
          <p:nvPr/>
        </p:nvCxnSpPr>
        <p:spPr bwMode="auto">
          <a:xfrm>
            <a:off x="5827713" y="1177131"/>
            <a:ext cx="0" cy="4376739"/>
          </a:xfrm>
          <a:prstGeom prst="line">
            <a:avLst/>
          </a:prstGeom>
          <a:noFill/>
          <a:ln w="12700" algn="ctr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round/>
            <a:headEnd/>
            <a:tailEnd/>
          </a:ln>
          <a:extLst>
            <a:ext uri="{909E8E84-426E-40dd-AFC4-6F175D3DCCD1}"/>
          </a:extLst>
        </p:spPr>
      </p:cxnSp>
      <p:sp>
        <p:nvSpPr>
          <p:cNvPr id="17416" name="TextBox 15"/>
          <p:cNvSpPr txBox="1">
            <a:spLocks noChangeArrowheads="1"/>
          </p:cNvSpPr>
          <p:nvPr/>
        </p:nvSpPr>
        <p:spPr bwMode="auto">
          <a:xfrm>
            <a:off x="836613" y="1562100"/>
            <a:ext cx="8096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0186" tIns="20092" rIns="40186" bIns="20092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>
                <a:srgbClr val="829E7E"/>
              </a:buClr>
            </a:pPr>
            <a:endParaRPr lang="fr-FR" sz="900">
              <a:solidFill>
                <a:srgbClr val="000000"/>
              </a:solidFill>
              <a:ea typeface="MS PGothic" pitchFamily="34" charset="-128"/>
              <a:cs typeface="MS PGothic" pitchFamily="34" charset="-12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3" y="1447800"/>
            <a:ext cx="2449287" cy="3810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6"/>
          <p:cNvSpPr>
            <a:spLocks noGrp="1" noChangeArrowheads="1"/>
          </p:cNvSpPr>
          <p:nvPr>
            <p:ph type="title"/>
          </p:nvPr>
        </p:nvSpPr>
        <p:spPr>
          <a:xfrm>
            <a:off x="1308100" y="304800"/>
            <a:ext cx="3313113" cy="941388"/>
          </a:xfrm>
        </p:spPr>
        <p:txBody>
          <a:bodyPr/>
          <a:lstStyle/>
          <a:p>
            <a:pPr eaLnBrk="1" hangingPunct="1"/>
            <a:r>
              <a:rPr lang="en-US"/>
              <a:t>Oracle MapViewer</a:t>
            </a:r>
          </a:p>
        </p:txBody>
      </p:sp>
      <p:sp>
        <p:nvSpPr>
          <p:cNvPr id="39940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2209800"/>
            <a:ext cx="4362450" cy="3733800"/>
          </a:xfrm>
        </p:spPr>
        <p:txBody>
          <a:bodyPr/>
          <a:lstStyle/>
          <a:p>
            <a:pPr eaLnBrk="1" hangingPunct="1"/>
            <a:r>
              <a:rPr lang="en-US" sz="2000" dirty="0"/>
              <a:t>Standards-based J2EE and Java Server Faces component</a:t>
            </a:r>
          </a:p>
          <a:p>
            <a:pPr lvl="1" eaLnBrk="1" hangingPunct="1"/>
            <a:r>
              <a:rPr lang="en-US" sz="1800" dirty="0">
                <a:ea typeface="ＭＳ Ｐゴシック" pitchFamily="-84" charset="-128"/>
              </a:rPr>
              <a:t>XML/HTTP, Java/AJAX</a:t>
            </a:r>
          </a:p>
          <a:p>
            <a:pPr eaLnBrk="1" hangingPunct="1"/>
            <a:r>
              <a:rPr lang="en-US" sz="2000" dirty="0"/>
              <a:t>Publish spatial data to the web</a:t>
            </a:r>
          </a:p>
          <a:p>
            <a:pPr eaLnBrk="1" hangingPunct="1"/>
            <a:r>
              <a:rPr lang="en-US" sz="2000" dirty="0"/>
              <a:t>Map and feature cache provides smooth scroll (pan, zoom) </a:t>
            </a:r>
          </a:p>
          <a:p>
            <a:pPr eaLnBrk="1" hangingPunct="1"/>
            <a:r>
              <a:rPr lang="en-US" sz="2000" dirty="0"/>
              <a:t>Rich Java, XML, JavaScript APIs provide client side </a:t>
            </a:r>
            <a:r>
              <a:rPr lang="en-US" sz="2000" dirty="0" smtClean="0"/>
              <a:t>interactivity using HTML5 facilities.</a:t>
            </a:r>
          </a:p>
          <a:p>
            <a:pPr eaLnBrk="1" hangingPunct="1"/>
            <a:r>
              <a:rPr lang="en-US" sz="2000" dirty="0"/>
              <a:t>Centrally managed map definitions, </a:t>
            </a:r>
            <a:r>
              <a:rPr lang="en-US" sz="2000" dirty="0" err="1"/>
              <a:t>symbology</a:t>
            </a:r>
            <a:r>
              <a:rPr lang="en-US" sz="2000" dirty="0"/>
              <a:t>, and styling rules</a:t>
            </a:r>
          </a:p>
        </p:txBody>
      </p:sp>
      <p:pic>
        <p:nvPicPr>
          <p:cNvPr id="39941" name="Picture 4" descr="sfma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75" y="319088"/>
            <a:ext cx="4394200" cy="278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9938" name="Object 5" descr="GBI"/>
          <p:cNvGraphicFramePr>
            <a:graphicFrameLocks noChangeAspect="1"/>
          </p:cNvGraphicFramePr>
          <p:nvPr/>
        </p:nvGraphicFramePr>
        <p:xfrm>
          <a:off x="5340350" y="2995613"/>
          <a:ext cx="4168775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Bitmap Image" r:id="rId5" imgW="8952381" imgH="6811326" progId="">
                  <p:embed/>
                </p:oleObj>
              </mc:Choice>
              <mc:Fallback>
                <p:oleObj name="Bitmap Image" r:id="rId5" imgW="8952381" imgH="6811326" progId="">
                  <p:embed/>
                  <p:pic>
                    <p:nvPicPr>
                      <p:cNvPr id="0" name="Object 5" descr="GBI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0350" y="2995613"/>
                        <a:ext cx="4168775" cy="317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1625" name="Text Box 9"/>
          <p:cNvSpPr txBox="1">
            <a:spLocks noChangeArrowheads="1"/>
          </p:cNvSpPr>
          <p:nvPr/>
        </p:nvSpPr>
        <p:spPr bwMode="auto">
          <a:xfrm>
            <a:off x="609600" y="1371600"/>
            <a:ext cx="4343400" cy="3699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76200" dir="2700000">
              <a:srgbClr val="000000">
                <a:alpha val="43000"/>
              </a:srgbClr>
            </a:outerShdw>
          </a:effectLst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accent1"/>
                </a:solidFill>
                <a:latin typeface="Arial" charset="0"/>
                <a:ea typeface="Times New Roman" charset="0"/>
                <a:cs typeface="Times New Roman" charset="0"/>
              </a:rPr>
              <a:t>Feature of Oracle Fusion Middleware</a:t>
            </a:r>
            <a:endParaRPr lang="en-US" dirty="0">
              <a:latin typeface="Arial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Oracle MapViewer - Licensing</a:t>
            </a:r>
          </a:p>
        </p:txBody>
      </p:sp>
      <p:sp>
        <p:nvSpPr>
          <p:cNvPr id="41987" name="Rectangle 103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Included in every Oracle Fusion Middleware edition</a:t>
            </a:r>
          </a:p>
          <a:p>
            <a:r>
              <a:rPr lang="en-US" dirty="0"/>
              <a:t>For use with other application servers (</a:t>
            </a:r>
            <a:r>
              <a:rPr lang="en-US" dirty="0" err="1"/>
              <a:t>JBoss</a:t>
            </a:r>
            <a:r>
              <a:rPr lang="en-US" dirty="0"/>
              <a:t>, Tomcat), you need to license “Oracle </a:t>
            </a:r>
            <a:r>
              <a:rPr lang="en-US" dirty="0" err="1"/>
              <a:t>TopLink</a:t>
            </a:r>
            <a:r>
              <a:rPr lang="en-US" dirty="0"/>
              <a:t> and Application Development Framework”</a:t>
            </a:r>
          </a:p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http://www.oracle.com/technetwork/middleware/mapviewer/j2ee-server-support-097757.html</a:t>
            </a:r>
            <a:r>
              <a:rPr lang="en-US" dirty="0"/>
              <a:t> for the list of supported application servers</a:t>
            </a:r>
          </a:p>
          <a:p>
            <a:r>
              <a:rPr lang="en-US" dirty="0"/>
              <a:t>Works with any database</a:t>
            </a:r>
            <a:r>
              <a:rPr lang="en-US" dirty="0" smtClean="0"/>
              <a:t> edition (</a:t>
            </a:r>
            <a:r>
              <a:rPr lang="en-US" dirty="0"/>
              <a:t>SE1, SE, EE)</a:t>
            </a:r>
          </a:p>
          <a:p>
            <a:r>
              <a:rPr lang="en-US" dirty="0"/>
              <a:t>Works with any database version </a:t>
            </a:r>
            <a:r>
              <a:rPr lang="en-US" dirty="0" smtClean="0"/>
              <a:t>(12c, 11g</a:t>
            </a:r>
            <a:r>
              <a:rPr lang="en-US" dirty="0"/>
              <a:t>, 10g, 9i)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ChangeArrowheads="1"/>
          </p:cNvSpPr>
          <p:nvPr/>
        </p:nvSpPr>
        <p:spPr bwMode="auto">
          <a:xfrm>
            <a:off x="5867400" y="2286000"/>
            <a:ext cx="2667000" cy="48513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l">
              <a:defRPr/>
            </a:pPr>
            <a:r>
              <a:rPr lang="en-GB" sz="1100" b="1" dirty="0" smtClean="0">
                <a:latin typeface="Arial" pitchFamily="34" charset="0"/>
              </a:rPr>
              <a:t>Raster, Topology, Network </a:t>
            </a:r>
            <a:r>
              <a:rPr lang="en-GB" sz="1100" b="1" dirty="0">
                <a:latin typeface="Arial" pitchFamily="34" charset="0"/>
              </a:rPr>
              <a:t>modelling</a:t>
            </a:r>
          </a:p>
          <a:p>
            <a:pPr algn="l">
              <a:defRPr/>
            </a:pPr>
            <a:r>
              <a:rPr lang="en-GB" sz="1100" b="1" dirty="0">
                <a:latin typeface="Arial" pitchFamily="34" charset="0"/>
              </a:rPr>
              <a:t>Spatial </a:t>
            </a:r>
            <a:r>
              <a:rPr lang="en-GB" sz="1100" b="1" dirty="0" smtClean="0">
                <a:latin typeface="Arial" pitchFamily="34" charset="0"/>
              </a:rPr>
              <a:t>Mining, </a:t>
            </a:r>
            <a:r>
              <a:rPr lang="en-GB" sz="1100" b="1" dirty="0" err="1" smtClean="0">
                <a:latin typeface="Arial" pitchFamily="34" charset="0"/>
              </a:rPr>
              <a:t>MapViewer</a:t>
            </a:r>
            <a:endParaRPr lang="en-GB" sz="1100" b="1" dirty="0">
              <a:latin typeface="Arial" pitchFamily="34" charset="0"/>
            </a:endParaRPr>
          </a:p>
        </p:txBody>
      </p:sp>
      <p:sp>
        <p:nvSpPr>
          <p:cNvPr id="48131" name="Line 3"/>
          <p:cNvSpPr>
            <a:spLocks noChangeShapeType="1"/>
          </p:cNvSpPr>
          <p:nvPr/>
        </p:nvSpPr>
        <p:spPr bwMode="auto">
          <a:xfrm flipV="1">
            <a:off x="1219200" y="158750"/>
            <a:ext cx="7315200" cy="534828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2057400" y="4745038"/>
            <a:ext cx="168275" cy="182562"/>
          </a:xfrm>
          <a:prstGeom prst="ellipse">
            <a:avLst/>
          </a:pr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1111250" y="4191000"/>
            <a:ext cx="1338107" cy="79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GB" sz="1600" b="1" dirty="0">
                <a:solidFill>
                  <a:schemeClr val="bg2"/>
                </a:solidFill>
                <a:latin typeface="Arial" charset="0"/>
              </a:rPr>
              <a:t>Oracle 7.3.3</a:t>
            </a:r>
          </a:p>
          <a:p>
            <a:r>
              <a:rPr lang="en-GB" sz="1050" b="1" dirty="0">
                <a:solidFill>
                  <a:schemeClr val="bg2"/>
                </a:solidFill>
                <a:latin typeface="Arial" charset="0"/>
              </a:rPr>
              <a:t>Spatial Data </a:t>
            </a:r>
          </a:p>
          <a:p>
            <a:r>
              <a:rPr lang="en-GB" sz="1050" b="1" dirty="0">
                <a:solidFill>
                  <a:schemeClr val="bg2"/>
                </a:solidFill>
                <a:latin typeface="Arial" charset="0"/>
              </a:rPr>
              <a:t>Option</a:t>
            </a:r>
          </a:p>
        </p:txBody>
      </p:sp>
      <p:sp>
        <p:nvSpPr>
          <p:cNvPr id="357382" name="Rectangle 6"/>
          <p:cNvSpPr>
            <a:spLocks noChangeArrowheads="1"/>
          </p:cNvSpPr>
          <p:nvPr/>
        </p:nvSpPr>
        <p:spPr bwMode="auto">
          <a:xfrm>
            <a:off x="2057400" y="5054871"/>
            <a:ext cx="1828800" cy="48513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lang="en-GB" sz="1100" b="1" dirty="0">
                <a:latin typeface="Arial" pitchFamily="34" charset="0"/>
              </a:rPr>
              <a:t>Points, Lines, Polygons</a:t>
            </a:r>
          </a:p>
          <a:p>
            <a:pPr>
              <a:defRPr/>
            </a:pPr>
            <a:r>
              <a:rPr lang="en-GB" sz="1100" b="1" dirty="0">
                <a:latin typeface="Arial" pitchFamily="34" charset="0"/>
              </a:rPr>
              <a:t>Spatial Operators</a:t>
            </a:r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2946400" y="4076700"/>
            <a:ext cx="168275" cy="182563"/>
          </a:xfrm>
          <a:prstGeom prst="ellipse">
            <a:avLst/>
          </a:pr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1981200" y="3449638"/>
            <a:ext cx="1338107" cy="79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GB" sz="1600" b="1" dirty="0">
                <a:solidFill>
                  <a:schemeClr val="bg2"/>
                </a:solidFill>
                <a:latin typeface="Arial" charset="0"/>
              </a:rPr>
              <a:t>Oracle 8.0.4</a:t>
            </a:r>
          </a:p>
          <a:p>
            <a:r>
              <a:rPr lang="en-GB" sz="1050" b="1" dirty="0">
                <a:solidFill>
                  <a:schemeClr val="bg2"/>
                </a:solidFill>
                <a:latin typeface="Arial" charset="0"/>
              </a:rPr>
              <a:t>Spatial </a:t>
            </a:r>
          </a:p>
          <a:p>
            <a:r>
              <a:rPr lang="en-GB" sz="1050" b="1" dirty="0">
                <a:solidFill>
                  <a:schemeClr val="bg2"/>
                </a:solidFill>
                <a:latin typeface="Arial" charset="0"/>
              </a:rPr>
              <a:t>Cartridge</a:t>
            </a:r>
          </a:p>
        </p:txBody>
      </p:sp>
      <p:sp>
        <p:nvSpPr>
          <p:cNvPr id="357385" name="Rectangle 9"/>
          <p:cNvSpPr>
            <a:spLocks noChangeArrowheads="1"/>
          </p:cNvSpPr>
          <p:nvPr/>
        </p:nvSpPr>
        <p:spPr bwMode="auto">
          <a:xfrm>
            <a:off x="2971800" y="4352194"/>
            <a:ext cx="1828800" cy="72212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l">
              <a:defRPr/>
            </a:pPr>
            <a:r>
              <a:rPr lang="en-GB" sz="1100" b="1" dirty="0">
                <a:latin typeface="Arial" pitchFamily="34" charset="0"/>
              </a:rPr>
              <a:t>Points, Lines, Polygons</a:t>
            </a:r>
          </a:p>
          <a:p>
            <a:pPr algn="l">
              <a:defRPr/>
            </a:pPr>
            <a:r>
              <a:rPr lang="en-GB" sz="1100" b="1" dirty="0">
                <a:latin typeface="Arial" pitchFamily="34" charset="0"/>
              </a:rPr>
              <a:t>Spatial Operators</a:t>
            </a:r>
          </a:p>
          <a:p>
            <a:pPr algn="l">
              <a:defRPr/>
            </a:pPr>
            <a:r>
              <a:rPr lang="en-GB" sz="1100" b="1" dirty="0">
                <a:latin typeface="Arial" pitchFamily="34" charset="0"/>
              </a:rPr>
              <a:t>40% Faster Performance</a:t>
            </a:r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4114800" y="3246437"/>
            <a:ext cx="168275" cy="182563"/>
          </a:xfrm>
          <a:prstGeom prst="ellipse">
            <a:avLst/>
          </a:pr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3048000" y="3092450"/>
            <a:ext cx="1044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Arial" charset="0"/>
              </a:rPr>
              <a:t>Oracle 8</a:t>
            </a:r>
            <a:r>
              <a:rPr lang="en-GB" sz="1600" b="1" i="1" dirty="0">
                <a:solidFill>
                  <a:schemeClr val="accent1"/>
                </a:solidFill>
                <a:latin typeface="Arial" charset="0"/>
              </a:rPr>
              <a:t>i</a:t>
            </a:r>
            <a:endParaRPr lang="en-GB" sz="14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357388" name="Rectangle 12"/>
          <p:cNvSpPr>
            <a:spLocks noChangeArrowheads="1"/>
          </p:cNvSpPr>
          <p:nvPr/>
        </p:nvSpPr>
        <p:spPr bwMode="auto">
          <a:xfrm>
            <a:off x="4191000" y="3513994"/>
            <a:ext cx="3505200" cy="72212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l">
              <a:defRPr/>
            </a:pPr>
            <a:r>
              <a:rPr lang="en-GB" sz="1100" b="1" dirty="0">
                <a:latin typeface="Arial" pitchFamily="34" charset="0"/>
              </a:rPr>
              <a:t>Spatial Data </a:t>
            </a:r>
            <a:r>
              <a:rPr lang="en-GB" sz="1100" b="1" dirty="0" smtClean="0">
                <a:latin typeface="Arial" pitchFamily="34" charset="0"/>
              </a:rPr>
              <a:t>Type, Spatial </a:t>
            </a:r>
            <a:r>
              <a:rPr lang="en-GB" sz="1100" b="1" dirty="0">
                <a:latin typeface="Arial" pitchFamily="34" charset="0"/>
              </a:rPr>
              <a:t>Operators</a:t>
            </a:r>
          </a:p>
          <a:p>
            <a:pPr algn="l">
              <a:defRPr/>
            </a:pPr>
            <a:r>
              <a:rPr lang="en-GB" sz="1100" b="1" dirty="0">
                <a:latin typeface="Arial" pitchFamily="34" charset="0"/>
              </a:rPr>
              <a:t>Linear </a:t>
            </a:r>
            <a:r>
              <a:rPr lang="en-GB" sz="1100" b="1" dirty="0" smtClean="0">
                <a:latin typeface="Arial" pitchFamily="34" charset="0"/>
              </a:rPr>
              <a:t>Referencing, Coordinate </a:t>
            </a:r>
            <a:r>
              <a:rPr lang="en-GB" sz="1100" b="1" dirty="0">
                <a:latin typeface="Arial" pitchFamily="34" charset="0"/>
              </a:rPr>
              <a:t>Transformation</a:t>
            </a:r>
          </a:p>
          <a:p>
            <a:pPr algn="l">
              <a:defRPr/>
            </a:pPr>
            <a:r>
              <a:rPr lang="en-GB" sz="1100" b="1" dirty="0">
                <a:latin typeface="Arial" pitchFamily="34" charset="0"/>
              </a:rPr>
              <a:t>Long transactions ...</a:t>
            </a:r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767232" y="6384925"/>
            <a:ext cx="8002192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GB" sz="1600" b="1" dirty="0">
                <a:latin typeface="Arial" charset="0"/>
              </a:rPr>
              <a:t>1994  1995  1996  1997  1998  1999  2000  2001  2003  2004  2005  </a:t>
            </a:r>
            <a:r>
              <a:rPr lang="en-GB" sz="1600" b="1" smtClean="0">
                <a:latin typeface="Arial" charset="0"/>
              </a:rPr>
              <a:t>2007 </a:t>
            </a:r>
            <a:r>
              <a:rPr lang="en-GB" sz="1600" b="1" smtClean="0">
                <a:latin typeface="Arial" charset="0"/>
              </a:rPr>
              <a:t>2013  2017</a:t>
            </a:r>
            <a:endParaRPr lang="en-GB" sz="1600" b="1" dirty="0">
              <a:latin typeface="Arial" charset="0"/>
            </a:endParaRPr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4953000" y="2636838"/>
            <a:ext cx="168275" cy="182562"/>
          </a:xfrm>
          <a:prstGeom prst="ellipse">
            <a:avLst/>
          </a:pr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57391" name="Rectangle 15"/>
          <p:cNvSpPr>
            <a:spLocks noChangeArrowheads="1"/>
          </p:cNvSpPr>
          <p:nvPr/>
        </p:nvSpPr>
        <p:spPr bwMode="auto">
          <a:xfrm>
            <a:off x="4953000" y="2895600"/>
            <a:ext cx="3352800" cy="48513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l">
              <a:defRPr/>
            </a:pPr>
            <a:r>
              <a:rPr lang="en-GB" sz="1100" b="1" dirty="0">
                <a:latin typeface="Arial" pitchFamily="34" charset="0"/>
              </a:rPr>
              <a:t>Replication, </a:t>
            </a:r>
            <a:r>
              <a:rPr lang="en-GB" sz="1100" b="1" dirty="0" smtClean="0">
                <a:latin typeface="Arial" pitchFamily="34" charset="0"/>
              </a:rPr>
              <a:t>partitioning, </a:t>
            </a:r>
          </a:p>
          <a:p>
            <a:pPr algn="l">
              <a:defRPr/>
            </a:pPr>
            <a:r>
              <a:rPr lang="en-GB" sz="1100" b="1" dirty="0" smtClean="0">
                <a:latin typeface="Arial" pitchFamily="34" charset="0"/>
              </a:rPr>
              <a:t>Spatial aggregation, Geodetic </a:t>
            </a:r>
            <a:r>
              <a:rPr lang="en-GB" sz="1100" b="1" dirty="0">
                <a:latin typeface="Arial" pitchFamily="34" charset="0"/>
              </a:rPr>
              <a:t>coordinates …</a:t>
            </a:r>
          </a:p>
        </p:txBody>
      </p:sp>
      <p:sp>
        <p:nvSpPr>
          <p:cNvPr id="48144" name="Rectangle 16"/>
          <p:cNvSpPr>
            <a:spLocks noChangeArrowheads="1"/>
          </p:cNvSpPr>
          <p:nvPr/>
        </p:nvSpPr>
        <p:spPr bwMode="auto">
          <a:xfrm>
            <a:off x="3810000" y="2514600"/>
            <a:ext cx="1101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Arial" charset="0"/>
              </a:rPr>
              <a:t>Oracle 9</a:t>
            </a:r>
            <a:r>
              <a:rPr lang="en-GB" sz="1600" b="1" i="1" dirty="0">
                <a:solidFill>
                  <a:schemeClr val="accent1"/>
                </a:solidFill>
                <a:latin typeface="Arial" charset="0"/>
              </a:rPr>
              <a:t>i</a:t>
            </a:r>
            <a:r>
              <a:rPr lang="en-GB" sz="1600" b="1" i="1" dirty="0">
                <a:solidFill>
                  <a:schemeClr val="accent2"/>
                </a:solidFill>
                <a:latin typeface="Arial" charset="0"/>
              </a:rPr>
              <a:t> </a:t>
            </a:r>
            <a:endParaRPr lang="en-GB" sz="1400" b="1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4433887" y="1949450"/>
            <a:ext cx="12811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Arial" charset="0"/>
              </a:rPr>
              <a:t>Oracle 10</a:t>
            </a:r>
            <a:r>
              <a:rPr lang="en-GB" sz="1600" b="1" i="1" dirty="0">
                <a:solidFill>
                  <a:schemeClr val="accent1"/>
                </a:solidFill>
                <a:latin typeface="Arial" charset="0"/>
              </a:rPr>
              <a:t>g </a:t>
            </a:r>
            <a:endParaRPr lang="en-GB" sz="14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48146" name="Oval 18"/>
          <p:cNvSpPr>
            <a:spLocks noChangeArrowheads="1"/>
          </p:cNvSpPr>
          <p:nvPr/>
        </p:nvSpPr>
        <p:spPr bwMode="auto">
          <a:xfrm>
            <a:off x="5773738" y="2057400"/>
            <a:ext cx="169862" cy="182562"/>
          </a:xfrm>
          <a:prstGeom prst="ellipse">
            <a:avLst/>
          </a:pr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147" name="Oval 19"/>
          <p:cNvSpPr>
            <a:spLocks noChangeArrowheads="1"/>
          </p:cNvSpPr>
          <p:nvPr/>
        </p:nvSpPr>
        <p:spPr bwMode="auto">
          <a:xfrm>
            <a:off x="1152525" y="5373688"/>
            <a:ext cx="182563" cy="182562"/>
          </a:xfrm>
          <a:prstGeom prst="ellipse">
            <a:avLst/>
          </a:pr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148" name="Rectangle 20"/>
          <p:cNvSpPr>
            <a:spLocks noChangeArrowheads="1"/>
          </p:cNvSpPr>
          <p:nvPr/>
        </p:nvSpPr>
        <p:spPr bwMode="auto">
          <a:xfrm>
            <a:off x="152400" y="5049838"/>
            <a:ext cx="1371600" cy="57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GB" sz="1600" b="1" dirty="0">
                <a:solidFill>
                  <a:schemeClr val="bg2"/>
                </a:solidFill>
                <a:latin typeface="Arial" charset="0"/>
              </a:rPr>
              <a:t>Oracle 7.1.6</a:t>
            </a:r>
          </a:p>
          <a:p>
            <a:r>
              <a:rPr lang="en-GB" sz="1100" b="1" dirty="0">
                <a:solidFill>
                  <a:schemeClr val="bg2"/>
                </a:solidFill>
                <a:latin typeface="Arial" charset="0"/>
              </a:rPr>
              <a:t>Multi Dimension</a:t>
            </a:r>
          </a:p>
        </p:txBody>
      </p:sp>
      <p:sp>
        <p:nvSpPr>
          <p:cNvPr id="357397" name="Rectangle 21"/>
          <p:cNvSpPr>
            <a:spLocks noChangeArrowheads="1"/>
          </p:cNvSpPr>
          <p:nvPr/>
        </p:nvSpPr>
        <p:spPr bwMode="auto">
          <a:xfrm>
            <a:off x="1295400" y="5562600"/>
            <a:ext cx="969723" cy="26225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GB" sz="1100" b="1">
                <a:latin typeface="Arial" pitchFamily="34" charset="0"/>
              </a:rPr>
              <a:t>Points Only</a:t>
            </a:r>
          </a:p>
        </p:txBody>
      </p:sp>
      <p:sp>
        <p:nvSpPr>
          <p:cNvPr id="48150" name="Oval 22"/>
          <p:cNvSpPr>
            <a:spLocks noChangeArrowheads="1"/>
          </p:cNvSpPr>
          <p:nvPr/>
        </p:nvSpPr>
        <p:spPr bwMode="auto">
          <a:xfrm>
            <a:off x="7543800" y="731838"/>
            <a:ext cx="169863" cy="182562"/>
          </a:xfrm>
          <a:prstGeom prst="ellipse">
            <a:avLst/>
          </a:pr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6172200" y="533400"/>
            <a:ext cx="1262177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Arial" charset="0"/>
              </a:rPr>
              <a:t>Oracle </a:t>
            </a:r>
            <a:r>
              <a:rPr lang="en-GB" sz="1600" b="1" dirty="0" smtClean="0">
                <a:solidFill>
                  <a:schemeClr val="accent1"/>
                </a:solidFill>
                <a:latin typeface="Arial" charset="0"/>
              </a:rPr>
              <a:t>12</a:t>
            </a:r>
            <a:r>
              <a:rPr lang="en-GB" sz="1600" b="1" i="1" dirty="0" smtClean="0">
                <a:solidFill>
                  <a:schemeClr val="accent1"/>
                </a:solidFill>
                <a:latin typeface="Arial" charset="0"/>
              </a:rPr>
              <a:t>c </a:t>
            </a:r>
            <a:endParaRPr lang="en-GB" sz="14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357400" name="Rectangle 24"/>
          <p:cNvSpPr>
            <a:spLocks noChangeArrowheads="1"/>
          </p:cNvSpPr>
          <p:nvPr/>
        </p:nvSpPr>
        <p:spPr bwMode="auto">
          <a:xfrm>
            <a:off x="6705600" y="1676400"/>
            <a:ext cx="2133600" cy="48513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l">
              <a:defRPr/>
            </a:pPr>
            <a:r>
              <a:rPr lang="en-GB" sz="1100" b="1" dirty="0">
                <a:latin typeface="Arial" pitchFamily="34" charset="0"/>
              </a:rPr>
              <a:t>3D </a:t>
            </a:r>
            <a:r>
              <a:rPr lang="en-GB" sz="1100" b="1" dirty="0" smtClean="0">
                <a:latin typeface="Arial" pitchFamily="34" charset="0"/>
              </a:rPr>
              <a:t>support, Solid </a:t>
            </a:r>
            <a:r>
              <a:rPr lang="en-GB" sz="1100" b="1" dirty="0">
                <a:latin typeface="Arial" pitchFamily="34" charset="0"/>
              </a:rPr>
              <a:t>modelling</a:t>
            </a:r>
          </a:p>
          <a:p>
            <a:pPr algn="l">
              <a:defRPr/>
            </a:pPr>
            <a:r>
              <a:rPr lang="en-GB" sz="1100" b="1" dirty="0">
                <a:latin typeface="Arial" pitchFamily="34" charset="0"/>
              </a:rPr>
              <a:t>Web services</a:t>
            </a:r>
          </a:p>
        </p:txBody>
      </p:sp>
      <p:sp>
        <p:nvSpPr>
          <p:cNvPr id="48153" name="Rectangle 25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3757613" cy="1069975"/>
          </a:xfrm>
        </p:spPr>
        <p:txBody>
          <a:bodyPr/>
          <a:lstStyle/>
          <a:p>
            <a:pPr eaLnBrk="1" hangingPunct="1"/>
            <a:r>
              <a:rPr lang="fr-FR" smtClean="0"/>
              <a:t>A Long History</a:t>
            </a:r>
          </a:p>
        </p:txBody>
      </p:sp>
      <p:sp>
        <p:nvSpPr>
          <p:cNvPr id="26" name="Oval 22"/>
          <p:cNvSpPr>
            <a:spLocks noChangeArrowheads="1"/>
          </p:cNvSpPr>
          <p:nvPr/>
        </p:nvSpPr>
        <p:spPr bwMode="auto">
          <a:xfrm>
            <a:off x="6629400" y="1417638"/>
            <a:ext cx="169863" cy="182562"/>
          </a:xfrm>
          <a:prstGeom prst="ellipse">
            <a:avLst/>
          </a:pr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5348288" y="1295400"/>
            <a:ext cx="1281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Arial" charset="0"/>
              </a:rPr>
              <a:t>Oracle 11</a:t>
            </a:r>
            <a:r>
              <a:rPr lang="en-GB" sz="1600" b="1" i="1" dirty="0">
                <a:solidFill>
                  <a:schemeClr val="accent1"/>
                </a:solidFill>
                <a:latin typeface="Arial" charset="0"/>
              </a:rPr>
              <a:t>g </a:t>
            </a:r>
            <a:endParaRPr lang="en-GB" sz="14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7543800" y="990600"/>
            <a:ext cx="2133600" cy="40049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l">
              <a:defRPr/>
            </a:pPr>
            <a:r>
              <a:rPr lang="en-GB" sz="1100" b="1" dirty="0" smtClean="0">
                <a:latin typeface="Arial" pitchFamily="34" charset="0"/>
              </a:rPr>
              <a:t>Generic curves, Raster algebra, Vector accelerator</a:t>
            </a:r>
            <a:endParaRPr lang="en-GB" sz="1100" b="1" dirty="0">
              <a:latin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9" name="Rectangle 2"/>
          <p:cNvSpPr>
            <a:spLocks noChangeArrowheads="1"/>
          </p:cNvSpPr>
          <p:nvPr/>
        </p:nvSpPr>
        <p:spPr bwMode="auto">
          <a:xfrm>
            <a:off x="908050" y="304800"/>
            <a:ext cx="7526338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3200"/>
              <a:t>Oracle Spatial Partners</a:t>
            </a:r>
          </a:p>
        </p:txBody>
      </p:sp>
      <p:pic>
        <p:nvPicPr>
          <p:cNvPr id="45080" name="Picture 3" descr="C:\all_data\1        INTERNAL SITE mar04\e-spatial_header_logo.gif"/>
          <p:cNvPicPr>
            <a:picLocks noChangeAspect="1" noChangeArrowheads="1"/>
          </p:cNvPicPr>
          <p:nvPr/>
        </p:nvPicPr>
        <p:blipFill>
          <a:blip r:embed="rId4"/>
          <a:srcRect t="24243" r="9195" b="26666"/>
          <a:stretch>
            <a:fillRect/>
          </a:stretch>
        </p:blipFill>
        <p:spPr bwMode="auto">
          <a:xfrm>
            <a:off x="2514600" y="1905000"/>
            <a:ext cx="21463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5058" name="Object 0"/>
          <p:cNvGraphicFramePr>
            <a:graphicFrameLocks noChangeAspect="1"/>
          </p:cNvGraphicFramePr>
          <p:nvPr/>
        </p:nvGraphicFramePr>
        <p:xfrm>
          <a:off x="7867650" y="5410200"/>
          <a:ext cx="6096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4" name="Bitmap Image" r:id="rId5" imgW="952633" imgH="942857" progId="">
                  <p:embed/>
                </p:oleObj>
              </mc:Choice>
              <mc:Fallback>
                <p:oleObj name="Bitmap Image" r:id="rId5" imgW="952633" imgH="942857" progId="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7650" y="5410200"/>
                        <a:ext cx="6096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81" name="Picture 5" descr="http://www.cadcorp.com/images/Cadcorp%20logo%202004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5200" y="2362200"/>
            <a:ext cx="660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2" name="Picture 6" descr="SkylineLogoNew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19800" y="2514600"/>
            <a:ext cx="1651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3" name="Picture 8" descr="Home">
            <a:hlinkClick r:id="rId9" invalidUrl="file:///"/>
          </p:cNvPr>
          <p:cNvPicPr>
            <a:picLocks noChangeAspect="1" noChangeArrowheads="1"/>
          </p:cNvPicPr>
          <p:nvPr/>
        </p:nvPicPr>
        <p:blipFill>
          <a:blip r:embed="rId10"/>
          <a:srcRect l="4445" t="16000" r="4445"/>
          <a:stretch>
            <a:fillRect/>
          </a:stretch>
        </p:blipFill>
        <p:spPr bwMode="auto">
          <a:xfrm>
            <a:off x="2438400" y="1295400"/>
            <a:ext cx="20637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4" name="Picture 9" descr="http://www.pcigeomatics.com/images/evo-6_flat_b_700_resizable_01.gif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007350" y="2971800"/>
            <a:ext cx="140335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5" name="Picture 10" descr="http://www.bentley.com/BentleyWebSite/Images/bentley_logo.gif">
            <a:hlinkClick r:id="rId12"/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30200" y="2555875"/>
            <a:ext cx="16510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6" name="Picture 11" descr="C:\mydocuments\Logos\Esric2.tif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566150" y="1981200"/>
            <a:ext cx="6334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7" name="Picture 12" descr="Visit our Strategic and Principle Members">
            <a:hlinkClick r:id="rId15" tooltip="Visit our Strategic and Principle Members"/>
          </p:cNvPr>
          <p:cNvPicPr>
            <a:picLocks noChangeAspect="1" noChangeArrowheads="1"/>
          </p:cNvPicPr>
          <p:nvPr/>
        </p:nvPicPr>
        <p:blipFill>
          <a:blip r:embed="rId16"/>
          <a:srcRect t="13333" b="13333"/>
          <a:stretch>
            <a:fillRect/>
          </a:stretch>
        </p:blipFill>
        <p:spPr bwMode="auto">
          <a:xfrm>
            <a:off x="412750" y="1366838"/>
            <a:ext cx="1981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5059" name="Object 1"/>
          <p:cNvGraphicFramePr>
            <a:graphicFrameLocks noChangeAspect="1"/>
          </p:cNvGraphicFramePr>
          <p:nvPr/>
        </p:nvGraphicFramePr>
        <p:xfrm>
          <a:off x="412750" y="1957388"/>
          <a:ext cx="17335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5" name="Photo Editor Photo" r:id="rId17" imgW="3809524" imgH="1057423" progId="">
                  <p:embed/>
                </p:oleObj>
              </mc:Choice>
              <mc:Fallback>
                <p:oleObj name="Photo Editor Photo" r:id="rId17" imgW="3809524" imgH="1057423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1957388"/>
                        <a:ext cx="173355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2"/>
          <p:cNvGraphicFramePr>
            <a:graphicFrameLocks noChangeAspect="1"/>
          </p:cNvGraphicFramePr>
          <p:nvPr/>
        </p:nvGraphicFramePr>
        <p:xfrm>
          <a:off x="2641600" y="3095625"/>
          <a:ext cx="14033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6" name="Photo Editor Photo" r:id="rId19" imgW="1905266" imgH="600159" progId="">
                  <p:embed/>
                </p:oleObj>
              </mc:Choice>
              <mc:Fallback>
                <p:oleObj name="Photo Editor Photo" r:id="rId19" imgW="1905266" imgH="600159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3095625"/>
                        <a:ext cx="14033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3"/>
          <p:cNvGraphicFramePr>
            <a:graphicFrameLocks noChangeAspect="1"/>
          </p:cNvGraphicFramePr>
          <p:nvPr/>
        </p:nvGraphicFramePr>
        <p:xfrm>
          <a:off x="5178425" y="1752600"/>
          <a:ext cx="144938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7" name="Photo Editor Photo" r:id="rId21" imgW="1895238" imgH="857143" progId="">
                  <p:embed/>
                </p:oleObj>
              </mc:Choice>
              <mc:Fallback>
                <p:oleObj name="Photo Editor Photo" r:id="rId21" imgW="1895238" imgH="857143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8425" y="1752600"/>
                        <a:ext cx="1449388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4"/>
          <p:cNvGraphicFramePr>
            <a:graphicFrameLocks noChangeAspect="1"/>
          </p:cNvGraphicFramePr>
          <p:nvPr/>
        </p:nvGraphicFramePr>
        <p:xfrm>
          <a:off x="4554538" y="2971800"/>
          <a:ext cx="1252537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8" name="Photo Editor Photo" r:id="rId23" imgW="1905266" imgH="857143" progId="">
                  <p:embed/>
                </p:oleObj>
              </mc:Choice>
              <mc:Fallback>
                <p:oleObj name="Photo Editor Photo" r:id="rId23" imgW="1905266" imgH="857143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538" y="2971800"/>
                        <a:ext cx="1252537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5"/>
          <p:cNvGraphicFramePr>
            <a:graphicFrameLocks noChangeAspect="1"/>
          </p:cNvGraphicFramePr>
          <p:nvPr/>
        </p:nvGraphicFramePr>
        <p:xfrm>
          <a:off x="3944938" y="4581525"/>
          <a:ext cx="10652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9" name="Photo Editor Photo" r:id="rId25" imgW="1295238" imgH="552527" progId="">
                  <p:embed/>
                </p:oleObj>
              </mc:Choice>
              <mc:Fallback>
                <p:oleObj name="Photo Editor Photo" r:id="rId25" imgW="1295238" imgH="552527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938" y="4581525"/>
                        <a:ext cx="106521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6"/>
          <p:cNvGraphicFramePr>
            <a:graphicFrameLocks noChangeAspect="1"/>
          </p:cNvGraphicFramePr>
          <p:nvPr/>
        </p:nvGraphicFramePr>
        <p:xfrm>
          <a:off x="2425700" y="2590800"/>
          <a:ext cx="7620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0" name="Photo Editor Photo" r:id="rId27" imgW="1905266" imgH="714286" progId="">
                  <p:embed/>
                </p:oleObj>
              </mc:Choice>
              <mc:Fallback>
                <p:oleObj name="Photo Editor Photo" r:id="rId27" imgW="1905266" imgH="714286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2590800"/>
                        <a:ext cx="7620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7"/>
          <p:cNvGraphicFramePr>
            <a:graphicFrameLocks noChangeAspect="1"/>
          </p:cNvGraphicFramePr>
          <p:nvPr/>
        </p:nvGraphicFramePr>
        <p:xfrm>
          <a:off x="4343400" y="2514600"/>
          <a:ext cx="12176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1" name="Photo Editor Photo" r:id="rId29" imgW="1314286" imgH="476316" progId="">
                  <p:embed/>
                </p:oleObj>
              </mc:Choice>
              <mc:Fallback>
                <p:oleObj name="Photo Editor Photo" r:id="rId29" imgW="1314286" imgH="476316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514600"/>
                        <a:ext cx="121761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8"/>
          <p:cNvGraphicFramePr>
            <a:graphicFrameLocks noChangeAspect="1"/>
          </p:cNvGraphicFramePr>
          <p:nvPr/>
        </p:nvGraphicFramePr>
        <p:xfrm>
          <a:off x="7412038" y="4191000"/>
          <a:ext cx="152241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2" name="Photo Editor Photo" r:id="rId31" imgW="1352381" imgH="380852" progId="">
                  <p:embed/>
                </p:oleObj>
              </mc:Choice>
              <mc:Fallback>
                <p:oleObj name="Photo Editor Photo" r:id="rId31" imgW="1352381" imgH="380852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4191000"/>
                        <a:ext cx="152241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88" name="Text Box 21"/>
          <p:cNvSpPr txBox="1">
            <a:spLocks noChangeArrowheads="1"/>
          </p:cNvSpPr>
          <p:nvPr/>
        </p:nvSpPr>
        <p:spPr bwMode="auto">
          <a:xfrm>
            <a:off x="412750" y="950913"/>
            <a:ext cx="400208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 sz="2400" b="0"/>
              <a:t>Geospatial Tool Providers</a:t>
            </a:r>
          </a:p>
        </p:txBody>
      </p:sp>
      <p:sp>
        <p:nvSpPr>
          <p:cNvPr id="45089" name="Text Box 22"/>
          <p:cNvSpPr txBox="1">
            <a:spLocks noChangeArrowheads="1"/>
          </p:cNvSpPr>
          <p:nvPr/>
        </p:nvSpPr>
        <p:spPr bwMode="auto">
          <a:xfrm>
            <a:off x="303213" y="3657600"/>
            <a:ext cx="45672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 sz="2400" b="0"/>
              <a:t>Specialty Systems Integrators</a:t>
            </a:r>
          </a:p>
        </p:txBody>
      </p:sp>
      <p:sp>
        <p:nvSpPr>
          <p:cNvPr id="45090" name="Text Box 23"/>
          <p:cNvSpPr txBox="1">
            <a:spLocks noChangeArrowheads="1"/>
          </p:cNvSpPr>
          <p:nvPr/>
        </p:nvSpPr>
        <p:spPr bwMode="auto">
          <a:xfrm>
            <a:off x="7024688" y="3657600"/>
            <a:ext cx="2386012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 sz="2400" b="0"/>
              <a:t>Data Providers</a:t>
            </a:r>
          </a:p>
        </p:txBody>
      </p:sp>
      <p:sp>
        <p:nvSpPr>
          <p:cNvPr id="45091" name="Line 24"/>
          <p:cNvSpPr>
            <a:spLocks noChangeShapeType="1"/>
          </p:cNvSpPr>
          <p:nvPr/>
        </p:nvSpPr>
        <p:spPr bwMode="auto">
          <a:xfrm>
            <a:off x="330200" y="3657600"/>
            <a:ext cx="924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5067" name="Object 9"/>
          <p:cNvGraphicFramePr>
            <a:graphicFrameLocks noChangeAspect="1"/>
          </p:cNvGraphicFramePr>
          <p:nvPr/>
        </p:nvGraphicFramePr>
        <p:xfrm>
          <a:off x="555625" y="3048000"/>
          <a:ext cx="144938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3" name="Photo Editor Photo" r:id="rId33" imgW="1905266" imgH="743054" progId="">
                  <p:embed/>
                </p:oleObj>
              </mc:Choice>
              <mc:Fallback>
                <p:oleObj name="Photo Editor Photo" r:id="rId33" imgW="1905266" imgH="743054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3048000"/>
                        <a:ext cx="144938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8" name="Object 10"/>
          <p:cNvGraphicFramePr>
            <a:graphicFrameLocks noChangeAspect="1"/>
          </p:cNvGraphicFramePr>
          <p:nvPr/>
        </p:nvGraphicFramePr>
        <p:xfrm>
          <a:off x="4737100" y="5157788"/>
          <a:ext cx="1465263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4" name="Photo Editor Photo" r:id="rId35" imgW="1542857" imgH="409632" progId="">
                  <p:embed/>
                </p:oleObj>
              </mc:Choice>
              <mc:Fallback>
                <p:oleObj name="Photo Editor Photo" r:id="rId35" imgW="1542857" imgH="409632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5157788"/>
                        <a:ext cx="1465263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92" name="Picture 27"/>
          <p:cNvPicPr>
            <a:picLocks noChangeAspect="1" noChangeArrowheads="1"/>
          </p:cNvPicPr>
          <p:nvPr/>
        </p:nvPicPr>
        <p:blipFill>
          <a:blip r:embed="rId37"/>
          <a:srcRect l="9488" t="16919" r="70206" b="69789"/>
          <a:stretch>
            <a:fillRect/>
          </a:stretch>
        </p:blipFill>
        <p:spPr bwMode="auto">
          <a:xfrm>
            <a:off x="2146300" y="4186238"/>
            <a:ext cx="1155700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5069" name="Object 11"/>
          <p:cNvGraphicFramePr>
            <a:graphicFrameLocks noChangeAspect="1"/>
          </p:cNvGraphicFramePr>
          <p:nvPr/>
        </p:nvGraphicFramePr>
        <p:xfrm>
          <a:off x="3733800" y="4114800"/>
          <a:ext cx="137318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5" name="Photo Editor Photo" r:id="rId38" imgW="1666667" imgH="638264" progId="">
                  <p:embed/>
                </p:oleObj>
              </mc:Choice>
              <mc:Fallback>
                <p:oleObj name="Photo Editor Photo" r:id="rId38" imgW="1666667" imgH="638264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114800"/>
                        <a:ext cx="1373187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0" name="Object 12"/>
          <p:cNvGraphicFramePr>
            <a:graphicFrameLocks noChangeAspect="1"/>
          </p:cNvGraphicFramePr>
          <p:nvPr/>
        </p:nvGraphicFramePr>
        <p:xfrm>
          <a:off x="2936875" y="4941888"/>
          <a:ext cx="159861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6" name="Photo Editor Photo" r:id="rId40" imgW="1800476" imgH="695238" progId="">
                  <p:embed/>
                </p:oleObj>
              </mc:Choice>
              <mc:Fallback>
                <p:oleObj name="Photo Editor Photo" r:id="rId40" imgW="1800476" imgH="695238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5" y="4941888"/>
                        <a:ext cx="1598613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93" name="Line 30"/>
          <p:cNvSpPr>
            <a:spLocks noChangeShapeType="1"/>
          </p:cNvSpPr>
          <p:nvPr/>
        </p:nvSpPr>
        <p:spPr bwMode="auto">
          <a:xfrm>
            <a:off x="6851650" y="3657600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5071" name="Object 13"/>
          <p:cNvGraphicFramePr>
            <a:graphicFrameLocks noChangeAspect="1"/>
          </p:cNvGraphicFramePr>
          <p:nvPr/>
        </p:nvGraphicFramePr>
        <p:xfrm>
          <a:off x="7099300" y="4800600"/>
          <a:ext cx="20637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7" name="Photo Editor Photo" r:id="rId42" imgW="1638529" imgH="266737" progId="">
                  <p:embed/>
                </p:oleObj>
              </mc:Choice>
              <mc:Fallback>
                <p:oleObj name="Photo Editor Photo" r:id="rId42" imgW="1638529" imgH="266737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9300" y="4800600"/>
                        <a:ext cx="206375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2" name="Object 14"/>
          <p:cNvGraphicFramePr>
            <a:graphicFrameLocks noChangeAspect="1"/>
          </p:cNvGraphicFramePr>
          <p:nvPr/>
        </p:nvGraphicFramePr>
        <p:xfrm>
          <a:off x="6169025" y="1225550"/>
          <a:ext cx="12985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8" name="Photo Editor Photo" r:id="rId44" imgW="1314286" imgH="533474" progId="">
                  <p:embed/>
                </p:oleObj>
              </mc:Choice>
              <mc:Fallback>
                <p:oleObj name="Photo Editor Photo" r:id="rId44" imgW="1314286" imgH="533474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25" y="1225550"/>
                        <a:ext cx="12985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94" name="Text Box 33"/>
          <p:cNvSpPr txBox="1">
            <a:spLocks noChangeArrowheads="1"/>
          </p:cNvSpPr>
          <p:nvPr/>
        </p:nvSpPr>
        <p:spPr bwMode="auto">
          <a:xfrm>
            <a:off x="247650" y="5653088"/>
            <a:ext cx="189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05D3"/>
                </a:solidFill>
                <a:latin typeface="Times New Roman" pitchFamily="-84" charset="0"/>
              </a:rPr>
              <a:t>NAVIGATE</a:t>
            </a:r>
          </a:p>
        </p:txBody>
      </p:sp>
      <p:graphicFrame>
        <p:nvGraphicFramePr>
          <p:cNvPr id="45073" name="Object 15"/>
          <p:cNvGraphicFramePr>
            <a:graphicFrameLocks noChangeAspect="1"/>
          </p:cNvGraphicFramePr>
          <p:nvPr/>
        </p:nvGraphicFramePr>
        <p:xfrm>
          <a:off x="2000250" y="5516563"/>
          <a:ext cx="952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9" name="Photo Editor Photo" r:id="rId46" imgW="952633" imgH="533474" progId="">
                  <p:embed/>
                </p:oleObj>
              </mc:Choice>
              <mc:Fallback>
                <p:oleObj name="Photo Editor Photo" r:id="rId46" imgW="952633" imgH="533474" progId="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5516563"/>
                        <a:ext cx="952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4" name="Object 16"/>
          <p:cNvGraphicFramePr>
            <a:graphicFrameLocks noChangeAspect="1"/>
          </p:cNvGraphicFramePr>
          <p:nvPr/>
        </p:nvGraphicFramePr>
        <p:xfrm>
          <a:off x="3581400" y="5562600"/>
          <a:ext cx="220503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0" name="Photo Editor Photo" r:id="rId48" imgW="2209524" imgH="466543" progId="">
                  <p:embed/>
                </p:oleObj>
              </mc:Choice>
              <mc:Fallback>
                <p:oleObj name="Photo Editor Photo" r:id="rId48" imgW="2209524" imgH="466543" progId="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1" t="7840" r="4552" b="19600"/>
                      <a:stretch>
                        <a:fillRect/>
                      </a:stretch>
                    </p:blipFill>
                    <p:spPr bwMode="auto">
                      <a:xfrm>
                        <a:off x="3581400" y="5562600"/>
                        <a:ext cx="2205038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5" name="Object 17"/>
          <p:cNvGraphicFramePr>
            <a:graphicFrameLocks noChangeAspect="1"/>
          </p:cNvGraphicFramePr>
          <p:nvPr/>
        </p:nvGraphicFramePr>
        <p:xfrm>
          <a:off x="762000" y="4267200"/>
          <a:ext cx="98266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1" name="Photo Editor Photo" r:id="rId50" imgW="1114581" imgH="600159" progId="">
                  <p:embed/>
                </p:oleObj>
              </mc:Choice>
              <mc:Fallback>
                <p:oleObj name="Photo Editor Photo" r:id="rId50" imgW="1114581" imgH="600159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563" t="27425" r="32816" b="22855"/>
                      <a:stretch>
                        <a:fillRect/>
                      </a:stretch>
                    </p:blipFill>
                    <p:spPr bwMode="auto">
                      <a:xfrm>
                        <a:off x="762000" y="4267200"/>
                        <a:ext cx="982663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6" name="Object 18"/>
          <p:cNvGraphicFramePr>
            <a:graphicFrameLocks noChangeAspect="1"/>
          </p:cNvGraphicFramePr>
          <p:nvPr/>
        </p:nvGraphicFramePr>
        <p:xfrm>
          <a:off x="7429500" y="1828800"/>
          <a:ext cx="5095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2" name="Photo Editor Photo" r:id="rId52" imgW="2029108" imgH="1380952" progId="">
                  <p:embed/>
                </p:oleObj>
              </mc:Choice>
              <mc:Fallback>
                <p:oleObj name="Photo Editor Photo" r:id="rId52" imgW="2029108" imgH="1380952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1544" t="13243" r="31544" b="16554"/>
                      <a:stretch>
                        <a:fillRect/>
                      </a:stretch>
                    </p:blipFill>
                    <p:spPr bwMode="auto">
                      <a:xfrm>
                        <a:off x="7429500" y="1828800"/>
                        <a:ext cx="5095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7" name="Object 19"/>
          <p:cNvGraphicFramePr>
            <a:graphicFrameLocks noChangeAspect="1"/>
          </p:cNvGraphicFramePr>
          <p:nvPr/>
        </p:nvGraphicFramePr>
        <p:xfrm>
          <a:off x="6245225" y="3124200"/>
          <a:ext cx="12954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3" name="Photo Editor Photo" r:id="rId54" imgW="2580952" imgH="800212" progId="">
                  <p:embed/>
                </p:oleObj>
              </mc:Choice>
              <mc:Fallback>
                <p:oleObj name="Photo Editor Photo" r:id="rId54" imgW="2580952" imgH="800212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225" y="3124200"/>
                        <a:ext cx="129540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8" name="Object 20"/>
          <p:cNvGraphicFramePr>
            <a:graphicFrameLocks noChangeAspect="1"/>
          </p:cNvGraphicFramePr>
          <p:nvPr/>
        </p:nvGraphicFramePr>
        <p:xfrm>
          <a:off x="412750" y="4889500"/>
          <a:ext cx="1816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4" name="Photo Editor Photo" r:id="rId56" imgW="1867161" imgH="552527" progId="">
                  <p:embed/>
                </p:oleObj>
              </mc:Choice>
              <mc:Fallback>
                <p:oleObj name="Photo Editor Photo" r:id="rId56" imgW="1867161" imgH="552527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59" t="11584" r="1469" b="1656"/>
                      <a:stretch>
                        <a:fillRect/>
                      </a:stretch>
                    </p:blipFill>
                    <p:spPr bwMode="auto">
                      <a:xfrm>
                        <a:off x="412750" y="4889500"/>
                        <a:ext cx="1816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95" name="Line 40"/>
          <p:cNvSpPr>
            <a:spLocks noChangeShapeType="1"/>
          </p:cNvSpPr>
          <p:nvPr/>
        </p:nvSpPr>
        <p:spPr bwMode="auto">
          <a:xfrm>
            <a:off x="330200" y="914400"/>
            <a:ext cx="924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96" name="Picture 41" descr="D:\My_Documents\logos\erdas.gif"/>
          <p:cNvPicPr>
            <a:picLocks noChangeAspect="1" noChangeArrowheads="1"/>
          </p:cNvPicPr>
          <p:nvPr/>
        </p:nvPicPr>
        <p:blipFill>
          <a:blip r:embed="rId58"/>
          <a:srcRect/>
          <a:stretch>
            <a:fillRect/>
          </a:stretch>
        </p:blipFill>
        <p:spPr bwMode="auto">
          <a:xfrm>
            <a:off x="8008938" y="1219200"/>
            <a:ext cx="15160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97" name="Picture 42" descr="D:\My_Documents\logos\openspatial.jpg"/>
          <p:cNvPicPr>
            <a:picLocks noChangeAspect="1" noChangeArrowheads="1"/>
          </p:cNvPicPr>
          <p:nvPr/>
        </p:nvPicPr>
        <p:blipFill>
          <a:blip r:embed="rId59"/>
          <a:srcRect/>
          <a:stretch>
            <a:fillRect/>
          </a:stretch>
        </p:blipFill>
        <p:spPr bwMode="auto">
          <a:xfrm>
            <a:off x="4648200" y="1371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98" name="Rectangle 41"/>
          <p:cNvSpPr>
            <a:spLocks noChangeArrowheads="1"/>
          </p:cNvSpPr>
          <p:nvPr/>
        </p:nvSpPr>
        <p:spPr bwMode="auto">
          <a:xfrm>
            <a:off x="128588" y="6453188"/>
            <a:ext cx="9361487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hlinkClick r:id="rId60"/>
              </a:rPr>
              <a:t>http://www.oracle.com/technetwork/database/options/spatial/community/partners/index.html</a:t>
            </a:r>
            <a:r>
              <a:rPr lang="en-US" sz="1600"/>
              <a:t> </a:t>
            </a:r>
          </a:p>
        </p:txBody>
      </p:sp>
      <p:pic>
        <p:nvPicPr>
          <p:cNvPr id="45100" name="Picture 2" descr="D:\Files\Partners\BE\Oscars\header.jpg"/>
          <p:cNvPicPr>
            <a:picLocks noChangeAspect="1" noChangeArrowheads="1"/>
          </p:cNvPicPr>
          <p:nvPr/>
        </p:nvPicPr>
        <p:blipFill>
          <a:blip r:embed="rId61"/>
          <a:srcRect l="3716" t="16000" r="63779" b="24001"/>
          <a:stretch>
            <a:fillRect/>
          </a:stretch>
        </p:blipFill>
        <p:spPr bwMode="auto">
          <a:xfrm>
            <a:off x="5240338" y="4437063"/>
            <a:ext cx="10810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Tools</a:t>
            </a: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050" y="4573588"/>
            <a:ext cx="4070350" cy="7715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 type="none" w="sm" len="sm"/>
            <a:tailEnd type="none" w="sm" len="sm"/>
          </a:ln>
        </p:spPr>
      </p:pic>
      <p:pic>
        <p:nvPicPr>
          <p:cNvPr id="47108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2638" y="4573588"/>
            <a:ext cx="1362075" cy="1376362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pic>
        <p:nvPicPr>
          <p:cNvPr id="47109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2781300"/>
            <a:ext cx="33623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60838" y="3348038"/>
            <a:ext cx="1751012" cy="108585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47111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5925" y="3276600"/>
            <a:ext cx="30940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1" descr="Quantum GIS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92863" y="4076700"/>
            <a:ext cx="3038475" cy="97155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7113" name="Rectangle 13"/>
          <p:cNvSpPr>
            <a:spLocks noChangeArrowheads="1"/>
          </p:cNvSpPr>
          <p:nvPr/>
        </p:nvSpPr>
        <p:spPr bwMode="auto">
          <a:xfrm>
            <a:off x="631825" y="6453188"/>
            <a:ext cx="90741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hlinkClick r:id="rId9"/>
              </a:rPr>
              <a:t>http://www.oracle.com/technology/products/spatial/htdocs/spatial_opensource.html</a:t>
            </a:r>
            <a:endParaRPr lang="en-US" sz="1600"/>
          </a:p>
        </p:txBody>
      </p:sp>
      <p:pic>
        <p:nvPicPr>
          <p:cNvPr id="47114" name="Picture 1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448175" y="1268413"/>
            <a:ext cx="1452563" cy="1601787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pic>
        <p:nvPicPr>
          <p:cNvPr id="19" name="Picture 18" descr="capture2.bmp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2863" y="1916113"/>
            <a:ext cx="2755900" cy="7064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7116" name="Picture 20" descr="capture1.bmp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081338" y="1981200"/>
            <a:ext cx="1104900" cy="72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7117" name="Picture 21" descr="capture4.bmp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73050" y="1557338"/>
            <a:ext cx="2590800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Database Editions</a:t>
            </a:r>
          </a:p>
        </p:txBody>
      </p:sp>
      <p:sp>
        <p:nvSpPr>
          <p:cNvPr id="48131" name="Rectangle 4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Editions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Express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Standard One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Standard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Enterprise</a:t>
            </a:r>
          </a:p>
          <a:p>
            <a:pPr eaLnBrk="1" hangingPunct="1"/>
            <a:r>
              <a:rPr lang="en-US"/>
              <a:t>Differences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Supported server architectures (number of processors)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Minimal number of users (if per-user licensing)</a:t>
            </a:r>
          </a:p>
          <a:p>
            <a:pPr lvl="1" eaLnBrk="1" hangingPunct="1"/>
            <a:r>
              <a:rPr lang="en-US">
                <a:ea typeface="ＭＳ Ｐゴシック" pitchFamily="-84" charset="-128"/>
              </a:rPr>
              <a:t>Supported features</a:t>
            </a:r>
          </a:p>
          <a:p>
            <a:pPr eaLnBrk="1" hangingPunct="1"/>
            <a:r>
              <a:rPr lang="en-US"/>
              <a:t>Details of features in each edition</a:t>
            </a:r>
          </a:p>
          <a:p>
            <a:pPr lvl="1" eaLnBrk="1" hangingPunct="1"/>
            <a:r>
              <a:rPr lang="en-US">
                <a:ea typeface="ＭＳ Ｐゴシック" pitchFamily="-84" charset="-128"/>
                <a:hlinkClick r:id="rId2"/>
              </a:rPr>
              <a:t>http://www.oracle.com/database/product_editions.html</a:t>
            </a:r>
            <a:endParaRPr lang="en-US">
              <a:ea typeface="ＭＳ Ｐゴシック" pitchFamily="-84" charset="-128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Resources</a:t>
            </a:r>
          </a:p>
        </p:txBody>
      </p:sp>
      <p:pic>
        <p:nvPicPr>
          <p:cNvPr id="49155" name="Picture 3" descr="C:\Documents and Settings\agodfrin\My Documents\My Pictures\book11g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1524000"/>
            <a:ext cx="32067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Rectangle 7"/>
          <p:cNvSpPr>
            <a:spLocks noChangeArrowheads="1"/>
          </p:cNvSpPr>
          <p:nvPr/>
        </p:nvSpPr>
        <p:spPr bwMode="auto">
          <a:xfrm>
            <a:off x="381000" y="1711325"/>
            <a:ext cx="5715000" cy="193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spcBef>
                <a:spcPct val="20000"/>
              </a:spcBef>
            </a:pPr>
            <a:r>
              <a:rPr lang="en-US" sz="1600" b="0" u="sng" dirty="0">
                <a:solidFill>
                  <a:schemeClr val="folHlink"/>
                </a:solidFill>
                <a:hlinkClick r:id="rId3"/>
              </a:rPr>
              <a:t>http://www.oracle.com/technetwork/database/options/spatial</a:t>
            </a:r>
          </a:p>
        </p:txBody>
      </p:sp>
      <p:sp>
        <p:nvSpPr>
          <p:cNvPr id="49157" name="Rectangle 8"/>
          <p:cNvSpPr>
            <a:spLocks noChangeArrowheads="1"/>
          </p:cNvSpPr>
          <p:nvPr/>
        </p:nvSpPr>
        <p:spPr bwMode="auto">
          <a:xfrm>
            <a:off x="457200" y="5029200"/>
            <a:ext cx="3962400" cy="4762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Clr>
                <a:srgbClr val="FF0000"/>
              </a:buClr>
            </a:pPr>
            <a:r>
              <a:rPr lang="en-US" sz="1400" b="0" dirty="0"/>
              <a:t>Examples, white papers, downloads, discussion forum, sample data ....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156056"/>
            <a:ext cx="5867400" cy="27207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Resources</a:t>
            </a:r>
          </a:p>
        </p:txBody>
      </p:sp>
      <p:graphicFrame>
        <p:nvGraphicFramePr>
          <p:cNvPr id="5" name="Group 42"/>
          <p:cNvGraphicFramePr>
            <a:graphicFrameLocks noGrp="1"/>
          </p:cNvGraphicFramePr>
          <p:nvPr/>
        </p:nvGraphicFramePr>
        <p:xfrm>
          <a:off x="381000" y="1219200"/>
          <a:ext cx="9296400" cy="2905446"/>
        </p:xfrm>
        <a:graphic>
          <a:graphicData uri="http://schemas.openxmlformats.org/drawingml/2006/table">
            <a:tbl>
              <a:tblPr/>
              <a:tblGrid>
                <a:gridCol w="3657600"/>
                <a:gridCol w="5638800"/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References, testimonials, case studies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hlinkClick r:id=""/>
                        </a:rPr>
                        <a:t>http://www.oracle.com/database/spatial.html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4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Spatial technology: white papers, tools, sample code, partner tools and data, forum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hlinkClick r:id=""/>
                        </a:rPr>
                        <a:t>http://www.oracle.com/technology/products/spatial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Mapviewer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: downloads and documentation, forum, papers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hlinkClick r:id=""/>
                        </a:rPr>
                        <a:t>http://www.oracle.com/technology/products/mapviewer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Sample Code Repository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  <a:hlinkClick r:id=""/>
                        </a:rPr>
                        <a:t>http://www.oracle.com/technetwork/indexes/samplecode/spatial-1433316.html</a:t>
                      </a:r>
                      <a:r>
                        <a:rPr kumimoji="0" lang="en-US" sz="1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Knowledge zone and specialization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hlinkClick r:id=""/>
                        </a:rPr>
                        <a:t>http://www.oracle.com/partners/en/knowledge-zone/database/spatial-1534087.html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Workspace Manager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hlinkClick r:id=""/>
                        </a:rPr>
                        <a:t>http://www.oracle.com/technology/products/database/workspace_manager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212"/>
          <p:cNvGraphicFramePr>
            <a:graphicFrameLocks noGrp="1"/>
          </p:cNvGraphicFramePr>
          <p:nvPr/>
        </p:nvGraphicFramePr>
        <p:xfrm>
          <a:off x="381000" y="4473575"/>
          <a:ext cx="9296400" cy="1081089"/>
        </p:xfrm>
        <a:graphic>
          <a:graphicData uri="http://schemas.openxmlformats.org/drawingml/2006/table">
            <a:tbl>
              <a:tblPr/>
              <a:tblGrid>
                <a:gridCol w="3657600"/>
                <a:gridCol w="5638800"/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Oracle Maps (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eLocation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) 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  <a:hlinkClick r:id="rId2"/>
                        </a:rPr>
                        <a:t>http://maps.oracle.com</a:t>
                      </a: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Oracle Spatial Forum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  <a:hlinkClick r:id="rId3"/>
                        </a:rPr>
                        <a:t>http://forums.oracle.com/forums/forum.jspa?forumID=76</a:t>
                      </a:r>
                      <a:endParaRPr kumimoji="0" lang="en-US" sz="1400" b="0" i="0" u="sng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Oracle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Mapviewer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 Forum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  <a:hlinkClick r:id="rId4"/>
                        </a:rPr>
                        <a:t>http://forums.oracle.com/forums/forum.jspa?forumID=727</a:t>
                      </a:r>
                      <a:endParaRPr kumimoji="0" lang="en-US" sz="1400" b="0" i="0" u="sng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More Resources</a:t>
            </a:r>
          </a:p>
        </p:txBody>
      </p:sp>
      <p:graphicFrame>
        <p:nvGraphicFramePr>
          <p:cNvPr id="796899" name="Group 227"/>
          <p:cNvGraphicFramePr>
            <a:graphicFrameLocks noGrp="1"/>
          </p:cNvGraphicFramePr>
          <p:nvPr/>
        </p:nvGraphicFramePr>
        <p:xfrm>
          <a:off x="381000" y="1412875"/>
          <a:ext cx="9296400" cy="949517"/>
        </p:xfrm>
        <a:graphic>
          <a:graphicData uri="http://schemas.openxmlformats.org/drawingml/2006/table">
            <a:tbl>
              <a:tblPr/>
              <a:tblGrid>
                <a:gridCol w="3059113"/>
                <a:gridCol w="6237287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Database editions, features and options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  <a:hlinkClick r:id="rId2"/>
                        </a:rPr>
                        <a:t>http://download.oracle.com/docs/cd/E11882_01/license.112/e10594/toc.htm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  <a:hlinkClick r:id="rId3"/>
                        </a:rPr>
                        <a:t>http://www.oracle.com/us/products/database/product-editions-066501.html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Upgrading database versions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  <a:hlinkClick r:id="rId4"/>
                        </a:rPr>
                        <a:t>http://www.oracle.com/technetwork/database/upgrade/index-088044.html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227"/>
          <p:cNvGraphicFramePr>
            <a:graphicFrameLocks noGrp="1"/>
          </p:cNvGraphicFramePr>
          <p:nvPr/>
        </p:nvGraphicFramePr>
        <p:xfrm>
          <a:off x="381000" y="3979863"/>
          <a:ext cx="9296400" cy="1897764"/>
        </p:xfrm>
        <a:graphic>
          <a:graphicData uri="http://schemas.openxmlformats.org/drawingml/2006/table">
            <a:tbl>
              <a:tblPr/>
              <a:tblGrid>
                <a:gridCol w="3059113"/>
                <a:gridCol w="6237287"/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Bernhard Fischer-Wasels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Oracle specialist from Germany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  <a:hlinkClick r:id="rId5"/>
                        </a:rPr>
                        <a:t>http://oracle-maps.blogspot.com/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Simon Greener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Independent consultant, Australia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sng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http://www.spatialdbadvisor.com/oracle_spatial_tips_tricks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5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Liujian (LJ) Qian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Oracle - Development manager of MapViewer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  <a:hlinkClick r:id="rId6"/>
                        </a:rPr>
                        <a:t>http://oraclemaps.blogspot.com/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227"/>
          <p:cNvGraphicFramePr>
            <a:graphicFrameLocks noGrp="1"/>
          </p:cNvGraphicFramePr>
          <p:nvPr/>
        </p:nvGraphicFramePr>
        <p:xfrm>
          <a:off x="409575" y="2695575"/>
          <a:ext cx="9296400" cy="561468"/>
        </p:xfrm>
        <a:graphic>
          <a:graphicData uri="http://schemas.openxmlformats.org/drawingml/2006/table">
            <a:tbl>
              <a:tblPr/>
              <a:tblGrid>
                <a:gridCol w="3059113"/>
                <a:gridCol w="6237287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Pre-build Virtual Images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(Needs Oracle Virtual Box)</a:t>
                      </a: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  <a:hlinkClick r:id="rId7"/>
                        </a:rPr>
                        <a:t>http://www.oracle.com/technetwork/community/developer-vm/index.html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2075" marR="92075" marT="46038" marB="460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Suggested Reading Material</a:t>
            </a:r>
          </a:p>
        </p:txBody>
      </p:sp>
      <p:sp>
        <p:nvSpPr>
          <p:cNvPr id="52227" name="Content Placeholder 9"/>
          <p:cNvSpPr>
            <a:spLocks noGrp="1"/>
          </p:cNvSpPr>
          <p:nvPr>
            <p:ph idx="1"/>
          </p:nvPr>
        </p:nvSpPr>
        <p:spPr>
          <a:xfrm>
            <a:off x="742950" y="1600200"/>
            <a:ext cx="6731000" cy="4343400"/>
          </a:xfrm>
        </p:spPr>
        <p:txBody>
          <a:bodyPr/>
          <a:lstStyle/>
          <a:p>
            <a:r>
              <a:rPr lang="fr-FR">
                <a:hlinkClick r:id="rId2"/>
              </a:rPr>
              <a:t>Expert One-on-One Oracle</a:t>
            </a:r>
            <a:r>
              <a:rPr lang="fr-FR"/>
              <a:t>, Tom Kyte, Apress </a:t>
            </a:r>
          </a:p>
          <a:p>
            <a:pPr lvl="1"/>
            <a:r>
              <a:rPr lang="fr-FR">
                <a:ea typeface="ＭＳ Ｐゴシック" pitchFamily="-84" charset="-128"/>
              </a:rPr>
              <a:t>ISBN 978-1-43022-946-9</a:t>
            </a:r>
          </a:p>
          <a:p>
            <a:pPr lvl="1"/>
            <a:endParaRPr lang="fr-FR">
              <a:ea typeface="ＭＳ Ｐゴシック" pitchFamily="-84" charset="-128"/>
            </a:endParaRPr>
          </a:p>
          <a:p>
            <a:r>
              <a:rPr lang="fr-FR">
                <a:hlinkClick r:id="rId3"/>
              </a:rPr>
              <a:t>Pro Oracle Spatial</a:t>
            </a:r>
            <a:r>
              <a:rPr lang="fr-FR"/>
              <a:t>, Ravi Kothuri, Albert Godfrind, Euro Beinat, Apress, 2007</a:t>
            </a:r>
          </a:p>
          <a:p>
            <a:pPr lvl="1"/>
            <a:r>
              <a:rPr lang="fr-FR">
                <a:ea typeface="ＭＳ Ｐゴシック" pitchFamily="-84" charset="-128"/>
              </a:rPr>
              <a:t>ISBN 978-1-59059-899-3</a:t>
            </a:r>
          </a:p>
          <a:p>
            <a:pPr lvl="1">
              <a:buFontTx/>
              <a:buNone/>
            </a:pPr>
            <a:r>
              <a:rPr lang="fr-FR">
                <a:ea typeface="ＭＳ Ｐゴシック" pitchFamily="-84" charset="-128"/>
              </a:rPr>
              <a:t> </a:t>
            </a:r>
          </a:p>
          <a:p>
            <a:r>
              <a:rPr lang="fr-FR">
                <a:hlinkClick r:id="rId4"/>
              </a:rPr>
              <a:t>Optimizing Oracle Performance</a:t>
            </a:r>
            <a:r>
              <a:rPr lang="fr-FR"/>
              <a:t>, Cary Millsap, O’Reilly, </a:t>
            </a:r>
          </a:p>
          <a:p>
            <a:pPr lvl="1"/>
            <a:r>
              <a:rPr lang="fr-FR">
                <a:ea typeface="ＭＳ Ｐゴシック" pitchFamily="-84" charset="-128"/>
              </a:rPr>
              <a:t>ISBN 978-0-59600-527-6</a:t>
            </a:r>
          </a:p>
          <a:p>
            <a:pPr>
              <a:buFontTx/>
              <a:buNone/>
            </a:pPr>
            <a:endParaRPr lang="fr-FR"/>
          </a:p>
          <a:p>
            <a:pPr lvl="1"/>
            <a:endParaRPr lang="fr-FR">
              <a:ea typeface="ＭＳ Ｐゴシック" pitchFamily="-84" charset="-128"/>
            </a:endParaRPr>
          </a:p>
          <a:p>
            <a:pPr>
              <a:buFontTx/>
              <a:buNone/>
            </a:pPr>
            <a:r>
              <a:rPr lang="fr-FR"/>
              <a:t>  </a:t>
            </a:r>
          </a:p>
          <a:p>
            <a:pPr>
              <a:buFontTx/>
              <a:buNone/>
            </a:pPr>
            <a:endParaRPr lang="fr-FR"/>
          </a:p>
        </p:txBody>
      </p:sp>
      <p:pic>
        <p:nvPicPr>
          <p:cNvPr id="52228" name="Picture 4" descr="C:\Documents and Settings\agodfrin_fr\My Documents\My Pictures\book11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32725" y="2852738"/>
            <a:ext cx="1157288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32725" y="4581525"/>
            <a:ext cx="1152525" cy="1512888"/>
          </a:xfrm>
          <a:prstGeom prst="rect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</p:pic>
      <p:pic>
        <p:nvPicPr>
          <p:cNvPr id="52230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10500" y="1196975"/>
            <a:ext cx="1165225" cy="158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577846" y="1676400"/>
            <a:ext cx="8667754" cy="15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19063" marR="0" indent="-1190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name ?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Oracle Spatial and Graph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60400" y="1790700"/>
            <a:ext cx="8502650" cy="4076700"/>
          </a:xfrm>
        </p:spPr>
        <p:txBody>
          <a:bodyPr/>
          <a:lstStyle/>
          <a:p>
            <a:r>
              <a:rPr lang="en-US" dirty="0" smtClean="0"/>
              <a:t>Reflects the importance of </a:t>
            </a:r>
            <a:r>
              <a:rPr lang="en-US" b="1" dirty="0" smtClean="0"/>
              <a:t>network-based operations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Reflects the importance of </a:t>
            </a:r>
            <a:r>
              <a:rPr lang="en-US" b="1" dirty="0" smtClean="0"/>
              <a:t>semantic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ChangeArrowheads="1"/>
          </p:cNvSpPr>
          <p:nvPr/>
        </p:nvSpPr>
        <p:spPr bwMode="auto">
          <a:xfrm>
            <a:off x="646113" y="965200"/>
            <a:ext cx="8615362" cy="4749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177800" dir="270000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Times New Roman" charset="0"/>
              <a:cs typeface="Times New Roman" charset="0"/>
            </a:endParaRP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5078413" y="1460500"/>
            <a:ext cx="4075112" cy="79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20000"/>
              </a:lnSpc>
              <a:spcBef>
                <a:spcPct val="0"/>
              </a:spcBef>
              <a:buClrTx/>
            </a:pPr>
            <a:r>
              <a:rPr lang="en-US" dirty="0">
                <a:latin typeface="Times New Roman" pitchFamily="-84" charset="0"/>
              </a:rPr>
              <a:t>ALBERT GODFRIND</a:t>
            </a:r>
          </a:p>
          <a:p>
            <a:pPr algn="l" eaLnBrk="0" hangingPunct="0">
              <a:lnSpc>
                <a:spcPct val="120000"/>
              </a:lnSpc>
              <a:spcBef>
                <a:spcPct val="0"/>
              </a:spcBef>
              <a:buClrTx/>
            </a:pPr>
            <a:r>
              <a:rPr lang="en-US" sz="1800" i="1" dirty="0">
                <a:latin typeface="Times New Roman" pitchFamily="-84" charset="0"/>
              </a:rPr>
              <a:t>Spatial </a:t>
            </a:r>
            <a:r>
              <a:rPr lang="en-US" sz="1800" i="1" dirty="0" smtClean="0">
                <a:latin typeface="Times New Roman" pitchFamily="-84" charset="0"/>
              </a:rPr>
              <a:t>and Graph Solutions Architect</a:t>
            </a:r>
            <a:endParaRPr lang="en-US" sz="1800" i="1" dirty="0" smtClean="0">
              <a:latin typeface="Times New Roman" pitchFamily="-84" charset="0"/>
            </a:endParaRP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2895600" y="4285429"/>
            <a:ext cx="29908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 smtClean="0">
                <a:latin typeface="Times New Roman" pitchFamily="-84" charset="0"/>
              </a:rPr>
              <a:t>Les </a:t>
            </a:r>
            <a:r>
              <a:rPr lang="en-US" sz="1800" dirty="0" err="1" smtClean="0">
                <a:latin typeface="Times New Roman" pitchFamily="-84" charset="0"/>
              </a:rPr>
              <a:t>Algorithmes</a:t>
            </a:r>
            <a:r>
              <a:rPr lang="en-US" sz="1800" dirty="0" smtClean="0">
                <a:latin typeface="Times New Roman" pitchFamily="-84" charset="0"/>
              </a:rPr>
              <a:t> </a:t>
            </a:r>
            <a:endParaRPr lang="en-US" sz="1800" dirty="0">
              <a:latin typeface="Times New Roman" pitchFamily="-84" charset="0"/>
            </a:endParaRP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 smtClean="0">
                <a:latin typeface="Times New Roman" pitchFamily="-84" charset="0"/>
              </a:rPr>
              <a:t>2000 Route des </a:t>
            </a:r>
            <a:r>
              <a:rPr lang="en-US" sz="1800" dirty="0" err="1" smtClean="0">
                <a:latin typeface="Times New Roman" pitchFamily="-84" charset="0"/>
              </a:rPr>
              <a:t>Lucioles</a:t>
            </a:r>
            <a:endParaRPr lang="en-US" sz="1800" dirty="0">
              <a:latin typeface="Times New Roman" pitchFamily="-84" charset="0"/>
            </a:endParaRP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 smtClean="0">
                <a:latin typeface="Times New Roman" pitchFamily="-84" charset="0"/>
              </a:rPr>
              <a:t>06410 </a:t>
            </a:r>
            <a:r>
              <a:rPr lang="en-US" sz="1800" dirty="0" err="1" smtClean="0">
                <a:latin typeface="Times New Roman" pitchFamily="-84" charset="0"/>
              </a:rPr>
              <a:t>Biot</a:t>
            </a:r>
            <a:r>
              <a:rPr lang="en-US" sz="1800" dirty="0" smtClean="0">
                <a:latin typeface="Times New Roman" pitchFamily="-84" charset="0"/>
              </a:rPr>
              <a:t>-Sophia-Antipolis</a:t>
            </a:r>
            <a:endParaRPr lang="en-US" sz="1800" dirty="0">
              <a:latin typeface="Times New Roman" pitchFamily="-84" charset="0"/>
            </a:endParaRP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>
                <a:latin typeface="Times New Roman" pitchFamily="-84" charset="0"/>
              </a:rPr>
              <a:t>France</a:t>
            </a: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5956300" y="4285429"/>
            <a:ext cx="3059113" cy="120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>
                <a:latin typeface="Times New Roman" pitchFamily="-84" charset="0"/>
              </a:rPr>
              <a:t>phone  	+33 4 </a:t>
            </a:r>
            <a:r>
              <a:rPr lang="en-US" sz="1800" dirty="0" smtClean="0">
                <a:latin typeface="Times New Roman" pitchFamily="-84" charset="0"/>
              </a:rPr>
              <a:t>37</a:t>
            </a:r>
            <a:r>
              <a:rPr lang="en-US" sz="1800" dirty="0" smtClean="0">
                <a:latin typeface="Times New Roman" pitchFamily="-84" charset="0"/>
              </a:rPr>
              <a:t>.43.47.27</a:t>
            </a:r>
            <a:endParaRPr lang="en-US" sz="1800" dirty="0" smtClean="0">
              <a:latin typeface="Times New Roman" pitchFamily="-84" charset="0"/>
            </a:endParaRP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 smtClean="0">
                <a:latin typeface="Times New Roman" pitchFamily="-84" charset="0"/>
              </a:rPr>
              <a:t>mobile</a:t>
            </a:r>
            <a:r>
              <a:rPr lang="en-US" sz="1800" dirty="0">
                <a:latin typeface="Times New Roman" pitchFamily="-84" charset="0"/>
              </a:rPr>
              <a:t>	+33 6 09.97.27.23</a:t>
            </a: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 err="1">
                <a:latin typeface="Times New Roman" pitchFamily="-84" charset="0"/>
              </a:rPr>
              <a:t>albert.godfrind@oracle.com</a:t>
            </a:r>
            <a:endParaRPr lang="en-US" sz="1800" dirty="0" smtClean="0">
              <a:latin typeface="Times New Roman" pitchFamily="-84" charset="0"/>
            </a:endParaRPr>
          </a:p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 dirty="0" smtClean="0">
                <a:latin typeface="Times New Roman" pitchFamily="-84" charset="0"/>
              </a:rPr>
              <a:t>http://</a:t>
            </a:r>
            <a:r>
              <a:rPr lang="en-US" sz="1800" dirty="0" err="1" smtClean="0">
                <a:latin typeface="Times New Roman" pitchFamily="-84" charset="0"/>
              </a:rPr>
              <a:t>www.oracle.com</a:t>
            </a:r>
            <a:r>
              <a:rPr lang="en-US" sz="1800" dirty="0" smtClean="0">
                <a:latin typeface="Times New Roman" pitchFamily="-84" charset="0"/>
              </a:rPr>
              <a:t>/</a:t>
            </a:r>
            <a:endParaRPr lang="en-US" sz="1800" dirty="0">
              <a:latin typeface="Times New Roman" pitchFamily="-84" charset="0"/>
            </a:endParaRP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777875" y="4285429"/>
            <a:ext cx="2193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800">
                <a:latin typeface="Times New Roman" pitchFamily="-84" charset="0"/>
              </a:rPr>
              <a:t>Oracle Corporation</a:t>
            </a:r>
          </a:p>
        </p:txBody>
      </p:sp>
      <p:pic>
        <p:nvPicPr>
          <p:cNvPr id="53255" name="Picture 7" descr="D:\Files\Templates and Logos\Oracle\signature_color\oracle_sig_clr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93837"/>
            <a:ext cx="3429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40" y="2255205"/>
            <a:ext cx="2092821" cy="2092821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Spatial Data?</a:t>
            </a: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Business data that contains or describes location</a:t>
            </a:r>
          </a:p>
          <a:p>
            <a:pPr lvl="1" eaLnBrk="1" hangingPunct="1"/>
            <a:r>
              <a:rPr lang="en-US" dirty="0">
                <a:ea typeface="ＭＳ Ｐゴシック" pitchFamily="-84" charset="-128"/>
              </a:rPr>
              <a:t>Geographic features (roads, rivers, parks, etc.)</a:t>
            </a:r>
          </a:p>
          <a:p>
            <a:pPr lvl="1" eaLnBrk="1" hangingPunct="1"/>
            <a:r>
              <a:rPr lang="en-US" dirty="0">
                <a:ea typeface="ＭＳ Ｐゴシック" pitchFamily="-84" charset="-128"/>
              </a:rPr>
              <a:t>Assets (cell tower, fire hydrant, electrical transformer, etc.)</a:t>
            </a:r>
          </a:p>
          <a:p>
            <a:pPr lvl="1" eaLnBrk="1" hangingPunct="1"/>
            <a:r>
              <a:rPr lang="en-US" dirty="0">
                <a:ea typeface="ＭＳ Ｐゴシック" pitchFamily="-84" charset="-128"/>
              </a:rPr>
              <a:t>Sales data (sales territory, customer registration, etc.)</a:t>
            </a:r>
          </a:p>
          <a:p>
            <a:pPr lvl="1" eaLnBrk="1" hangingPunct="1"/>
            <a:r>
              <a:rPr lang="en-US" dirty="0">
                <a:ea typeface="ＭＳ Ｐゴシック" pitchFamily="-84" charset="-128"/>
              </a:rPr>
              <a:t>Street and postal address (customers, stores, factory, etc.)</a:t>
            </a:r>
          </a:p>
          <a:p>
            <a:pPr eaLnBrk="1" hangingPunct="1"/>
            <a:r>
              <a:rPr lang="en-US" dirty="0"/>
              <a:t>Anything connected to a physical location </a:t>
            </a:r>
          </a:p>
          <a:p>
            <a:pPr eaLnBrk="1" hangingPunct="1"/>
            <a:r>
              <a:rPr lang="en-US" dirty="0"/>
              <a:t>Almost every database contains some form of business data that can be leveraged using spatial technologies</a:t>
            </a:r>
          </a:p>
          <a:p>
            <a:pPr eaLnBrk="1" hangingPunct="1"/>
            <a:r>
              <a:rPr lang="en-US" dirty="0"/>
              <a:t>Location is a “universal key”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Driving Forces </a:t>
            </a:r>
          </a:p>
        </p:txBody>
      </p:sp>
      <p:sp>
        <p:nvSpPr>
          <p:cNvPr id="2150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b="1">
                <a:solidFill>
                  <a:srgbClr val="000099"/>
                </a:solidFill>
              </a:rPr>
              <a:t>Smarter Customers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ea typeface="ＭＳ Ｐゴシック" pitchFamily="-84" charset="-128"/>
              </a:rPr>
              <a:t>“Everyone” has a portable GPS – Handhelds/ Car Navigation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ea typeface="ＭＳ Ｐゴシック" pitchFamily="-84" charset="-128"/>
              </a:rPr>
              <a:t>Use Google Maps,  Use Google Earth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>
                <a:solidFill>
                  <a:srgbClr val="000099"/>
                </a:solidFill>
              </a:rPr>
              <a:t>Web Interface automatic for customers &amp; citizens</a:t>
            </a:r>
            <a:r>
              <a:rPr lang="en-US" sz="2000"/>
              <a:t>	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ea typeface="ＭＳ Ｐゴシック" pitchFamily="-84" charset="-128"/>
              </a:rPr>
              <a:t>Maps provided for Properties, Traffic, Business Applications, …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>
                <a:solidFill>
                  <a:srgbClr val="000099"/>
                </a:solidFill>
              </a:rPr>
              <a:t>Geoservices need to be Mission Critical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ea typeface="ＭＳ Ｐゴシック" pitchFamily="-84" charset="-128"/>
              </a:rPr>
              <a:t>Available &amp; Secure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ea typeface="ＭＳ Ｐゴシック" pitchFamily="-84" charset="-128"/>
              </a:rPr>
              <a:t>999/112, Disaster mgmt, Power, Telcos,  Water, Roads, …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>
                <a:solidFill>
                  <a:srgbClr val="000099"/>
                </a:solidFill>
              </a:rPr>
              <a:t>“Track Anything that Moves – Anywhere, Anytime”</a:t>
            </a:r>
            <a:r>
              <a:rPr lang="en-US" sz="2000">
                <a:solidFill>
                  <a:srgbClr val="000099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ea typeface="ＭＳ Ｐゴシック" pitchFamily="-84" charset="-128"/>
              </a:rPr>
              <a:t>Know where it 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ea typeface="ＭＳ Ｐゴシック" pitchFamily="-84" charset="-128"/>
              </a:rPr>
              <a:t>People, Equipment, Hospitals, Planes, Cars, Roads, Water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>
                <a:solidFill>
                  <a:srgbClr val="000099"/>
                </a:solidFill>
              </a:rPr>
              <a:t>Growing Database sizes (TB-&gt;PB</a:t>
            </a:r>
            <a:r>
              <a:rPr lang="en-US" sz="2000" b="1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>
                <a:ea typeface="ＭＳ Ｐゴシック" pitchFamily="-84" charset="-128"/>
              </a:rPr>
              <a:t>Long term Archives (keep things for ever!) </a:t>
            </a:r>
            <a:endParaRPr lang="en-US" sz="1800">
              <a:ea typeface="ＭＳ Ｐゴシック" pitchFamily="-8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sz="1800">
                <a:ea typeface="ＭＳ Ｐゴシック" pitchFamily="-84" charset="-128"/>
              </a:rPr>
              <a:t>Aerial Photos, Satellite Images, Lidar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52400" y="6477000"/>
            <a:ext cx="9677400" cy="304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sz="1400" b="0">
                <a:latin typeface="Univers" pitchFamily="34" charset="0"/>
              </a:rPr>
              <a:t>Source: IDC  report  "Worldwide Spatial Information Management 2004-2008 Forecast and Analysis"   #32073 Dec 2004</a:t>
            </a:r>
          </a:p>
        </p:txBody>
      </p:sp>
      <p:pic>
        <p:nvPicPr>
          <p:cNvPr id="22531" name="Picture 3" descr="C:\Documents and Settings\agodfrin\My Documents\capture5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0625" y="46038"/>
            <a:ext cx="5703888" cy="6811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295400"/>
            <a:ext cx="3581400" cy="1447800"/>
          </a:xfrm>
        </p:spPr>
        <p:txBody>
          <a:bodyPr/>
          <a:lstStyle/>
          <a:p>
            <a:pPr eaLnBrk="1" hangingPunct="1"/>
            <a:r>
              <a:rPr lang="fr-FR" sz="2800"/>
              <a:t>From Niche to Mainstream IT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05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Spatial data and IT</a:t>
            </a:r>
            <a:br>
              <a:rPr lang="en-US"/>
            </a:br>
            <a:r>
              <a:rPr lang="en-US" sz="2000" i="1"/>
              <a:t>Coexistence or integration ?</a:t>
            </a:r>
          </a:p>
        </p:txBody>
      </p:sp>
      <p:sp>
        <p:nvSpPr>
          <p:cNvPr id="23556" name="Rectangle 2051"/>
          <p:cNvSpPr>
            <a:spLocks noGrp="1" noChangeArrowheads="1"/>
          </p:cNvSpPr>
          <p:nvPr>
            <p:ph type="body" sz="half" idx="1"/>
          </p:nvPr>
        </p:nvSpPr>
        <p:spPr>
          <a:xfrm>
            <a:off x="742950" y="1600200"/>
            <a:ext cx="4010025" cy="4343400"/>
          </a:xfrm>
          <a:noFill/>
        </p:spPr>
        <p:txBody>
          <a:bodyPr lIns="92075" tIns="46038" rIns="92075" bIns="46038"/>
          <a:lstStyle/>
          <a:p>
            <a:pPr marL="342900" indent="-342900" eaLnBrk="1" hangingPunct="1"/>
            <a:r>
              <a:rPr lang="en-US" sz="2000"/>
              <a:t>Specialty Servers For Different Kinds Of Data</a:t>
            </a:r>
          </a:p>
          <a:p>
            <a:pPr marL="342900" indent="-342900" eaLnBrk="1" hangingPunct="1"/>
            <a:r>
              <a:rPr lang="en-US" sz="2000"/>
              <a:t>Data Isolation</a:t>
            </a:r>
          </a:p>
          <a:p>
            <a:pPr marL="342900" indent="-342900" eaLnBrk="1" hangingPunct="1"/>
            <a:r>
              <a:rPr lang="en-US" sz="2000"/>
              <a:t>Multiple proprietary formats</a:t>
            </a:r>
          </a:p>
          <a:p>
            <a:pPr marL="342900" indent="-342900" eaLnBrk="1" hangingPunct="1"/>
            <a:r>
              <a:rPr lang="en-US" sz="2000"/>
              <a:t>High Systems Admin and Management Costs</a:t>
            </a:r>
          </a:p>
          <a:p>
            <a:pPr marL="342900" indent="-342900" eaLnBrk="1" hangingPunct="1"/>
            <a:r>
              <a:rPr lang="en-US" sz="2000"/>
              <a:t>Scalability Problems</a:t>
            </a:r>
          </a:p>
          <a:p>
            <a:pPr marL="342900" indent="-342900" eaLnBrk="1" hangingPunct="1"/>
            <a:r>
              <a:rPr lang="en-US" sz="2000"/>
              <a:t>High Training Costs</a:t>
            </a:r>
          </a:p>
          <a:p>
            <a:pPr marL="342900" indent="-342900" eaLnBrk="1" hangingPunct="1"/>
            <a:r>
              <a:rPr lang="en-US" sz="2000"/>
              <a:t>Complex Support Problems</a:t>
            </a:r>
          </a:p>
        </p:txBody>
      </p:sp>
      <p:sp>
        <p:nvSpPr>
          <p:cNvPr id="23557" name="Rectangle 2052"/>
          <p:cNvSpPr>
            <a:spLocks noChangeArrowheads="1"/>
          </p:cNvSpPr>
          <p:nvPr/>
        </p:nvSpPr>
        <p:spPr bwMode="auto">
          <a:xfrm>
            <a:off x="555625" y="3644900"/>
            <a:ext cx="7604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>
                <a:schemeClr val="hlink"/>
              </a:buClr>
              <a:buFont typeface="Wingdings" pitchFamily="-84" charset="2"/>
              <a:buChar char="è"/>
            </a:pPr>
            <a:r>
              <a:rPr lang="en-GB" sz="2800" b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23558" name="Rectangle 2053"/>
          <p:cNvSpPr>
            <a:spLocks noChangeArrowheads="1"/>
          </p:cNvSpPr>
          <p:nvPr/>
        </p:nvSpPr>
        <p:spPr bwMode="auto">
          <a:xfrm>
            <a:off x="555625" y="4000500"/>
            <a:ext cx="7604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>
                <a:schemeClr val="hlink"/>
              </a:buClr>
              <a:buFont typeface="Wingdings" pitchFamily="-84" charset="2"/>
              <a:buChar char="è"/>
            </a:pPr>
            <a:r>
              <a:rPr lang="en-GB" sz="2800" b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23559" name="Rectangle 2054"/>
          <p:cNvSpPr>
            <a:spLocks noChangeArrowheads="1"/>
          </p:cNvSpPr>
          <p:nvPr/>
        </p:nvSpPr>
        <p:spPr bwMode="auto">
          <a:xfrm>
            <a:off x="555625" y="4381500"/>
            <a:ext cx="7604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0"/>
              </a:spcBef>
              <a:buClr>
                <a:schemeClr val="hlink"/>
              </a:buClr>
              <a:buFont typeface="Wingdings" pitchFamily="-84" charset="2"/>
              <a:buChar char="è"/>
            </a:pPr>
            <a:r>
              <a:rPr lang="en-GB" sz="2800" b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23560" name="Rectangle 2055"/>
          <p:cNvSpPr>
            <a:spLocks noChangeArrowheads="1"/>
          </p:cNvSpPr>
          <p:nvPr/>
        </p:nvSpPr>
        <p:spPr bwMode="auto">
          <a:xfrm>
            <a:off x="5572125" y="5392738"/>
            <a:ext cx="11779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561" name="Rectangle 2056"/>
          <p:cNvSpPr>
            <a:spLocks noChangeArrowheads="1"/>
          </p:cNvSpPr>
          <p:nvPr/>
        </p:nvSpPr>
        <p:spPr bwMode="auto">
          <a:xfrm>
            <a:off x="6491288" y="5392738"/>
            <a:ext cx="1792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fr-FR" sz="2400" b="0">
              <a:latin typeface="Times New Roman" pitchFamily="-84" charset="0"/>
            </a:endParaRPr>
          </a:p>
        </p:txBody>
      </p:sp>
      <p:sp>
        <p:nvSpPr>
          <p:cNvPr id="23562" name="Rectangle 2057"/>
          <p:cNvSpPr>
            <a:spLocks noChangeArrowheads="1"/>
          </p:cNvSpPr>
          <p:nvPr/>
        </p:nvSpPr>
        <p:spPr bwMode="auto">
          <a:xfrm>
            <a:off x="5054600" y="3032125"/>
            <a:ext cx="1027113" cy="631825"/>
          </a:xfrm>
          <a:prstGeom prst="rect">
            <a:avLst/>
          </a:prstGeom>
          <a:solidFill>
            <a:srgbClr val="00803C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563" name="Freeform 2058"/>
          <p:cNvSpPr>
            <a:spLocks/>
          </p:cNvSpPr>
          <p:nvPr/>
        </p:nvSpPr>
        <p:spPr bwMode="auto">
          <a:xfrm>
            <a:off x="5048250" y="3025775"/>
            <a:ext cx="804863" cy="476250"/>
          </a:xfrm>
          <a:custGeom>
            <a:avLst/>
            <a:gdLst>
              <a:gd name="T0" fmla="*/ 2147483647 w 507"/>
              <a:gd name="T1" fmla="*/ 2147483647 h 300"/>
              <a:gd name="T2" fmla="*/ 2147483647 w 507"/>
              <a:gd name="T3" fmla="*/ 2147483647 h 300"/>
              <a:gd name="T4" fmla="*/ 2147483647 w 507"/>
              <a:gd name="T5" fmla="*/ 2147483647 h 300"/>
              <a:gd name="T6" fmla="*/ 2147483647 w 507"/>
              <a:gd name="T7" fmla="*/ 2147483647 h 300"/>
              <a:gd name="T8" fmla="*/ 2147483647 w 507"/>
              <a:gd name="T9" fmla="*/ 2147483647 h 300"/>
              <a:gd name="T10" fmla="*/ 2147483647 w 507"/>
              <a:gd name="T11" fmla="*/ 2147483647 h 300"/>
              <a:gd name="T12" fmla="*/ 2147483647 w 507"/>
              <a:gd name="T13" fmla="*/ 2147483647 h 300"/>
              <a:gd name="T14" fmla="*/ 2147483647 w 507"/>
              <a:gd name="T15" fmla="*/ 2147483647 h 300"/>
              <a:gd name="T16" fmla="*/ 2147483647 w 507"/>
              <a:gd name="T17" fmla="*/ 2147483647 h 300"/>
              <a:gd name="T18" fmla="*/ 2147483647 w 507"/>
              <a:gd name="T19" fmla="*/ 2147483647 h 300"/>
              <a:gd name="T20" fmla="*/ 2147483647 w 507"/>
              <a:gd name="T21" fmla="*/ 2147483647 h 300"/>
              <a:gd name="T22" fmla="*/ 2147483647 w 507"/>
              <a:gd name="T23" fmla="*/ 2147483647 h 300"/>
              <a:gd name="T24" fmla="*/ 2147483647 w 507"/>
              <a:gd name="T25" fmla="*/ 2147483647 h 300"/>
              <a:gd name="T26" fmla="*/ 2147483647 w 507"/>
              <a:gd name="T27" fmla="*/ 2147483647 h 300"/>
              <a:gd name="T28" fmla="*/ 2147483647 w 507"/>
              <a:gd name="T29" fmla="*/ 2147483647 h 300"/>
              <a:gd name="T30" fmla="*/ 2147483647 w 507"/>
              <a:gd name="T31" fmla="*/ 2147483647 h 300"/>
              <a:gd name="T32" fmla="*/ 2147483647 w 507"/>
              <a:gd name="T33" fmla="*/ 2147483647 h 300"/>
              <a:gd name="T34" fmla="*/ 2147483647 w 507"/>
              <a:gd name="T35" fmla="*/ 2147483647 h 300"/>
              <a:gd name="T36" fmla="*/ 2147483647 w 507"/>
              <a:gd name="T37" fmla="*/ 2147483647 h 300"/>
              <a:gd name="T38" fmla="*/ 2147483647 w 507"/>
              <a:gd name="T39" fmla="*/ 2147483647 h 300"/>
              <a:gd name="T40" fmla="*/ 2147483647 w 507"/>
              <a:gd name="T41" fmla="*/ 2147483647 h 300"/>
              <a:gd name="T42" fmla="*/ 2147483647 w 507"/>
              <a:gd name="T43" fmla="*/ 2147483647 h 300"/>
              <a:gd name="T44" fmla="*/ 2147483647 w 507"/>
              <a:gd name="T45" fmla="*/ 2147483647 h 300"/>
              <a:gd name="T46" fmla="*/ 2147483647 w 507"/>
              <a:gd name="T47" fmla="*/ 2147483647 h 300"/>
              <a:gd name="T48" fmla="*/ 2147483647 w 507"/>
              <a:gd name="T49" fmla="*/ 2147483647 h 300"/>
              <a:gd name="T50" fmla="*/ 2147483647 w 507"/>
              <a:gd name="T51" fmla="*/ 2147483647 h 300"/>
              <a:gd name="T52" fmla="*/ 2147483647 w 507"/>
              <a:gd name="T53" fmla="*/ 2147483647 h 300"/>
              <a:gd name="T54" fmla="*/ 2147483647 w 507"/>
              <a:gd name="T55" fmla="*/ 2147483647 h 300"/>
              <a:gd name="T56" fmla="*/ 2147483647 w 507"/>
              <a:gd name="T57" fmla="*/ 2147483647 h 300"/>
              <a:gd name="T58" fmla="*/ 2147483647 w 507"/>
              <a:gd name="T59" fmla="*/ 2147483647 h 300"/>
              <a:gd name="T60" fmla="*/ 2147483647 w 507"/>
              <a:gd name="T61" fmla="*/ 2147483647 h 300"/>
              <a:gd name="T62" fmla="*/ 2147483647 w 507"/>
              <a:gd name="T63" fmla="*/ 2147483647 h 300"/>
              <a:gd name="T64" fmla="*/ 2147483647 w 507"/>
              <a:gd name="T65" fmla="*/ 2147483647 h 300"/>
              <a:gd name="T66" fmla="*/ 2147483647 w 507"/>
              <a:gd name="T67" fmla="*/ 2147483647 h 300"/>
              <a:gd name="T68" fmla="*/ 2147483647 w 507"/>
              <a:gd name="T69" fmla="*/ 2147483647 h 300"/>
              <a:gd name="T70" fmla="*/ 2147483647 w 507"/>
              <a:gd name="T71" fmla="*/ 2147483647 h 300"/>
              <a:gd name="T72" fmla="*/ 2147483647 w 507"/>
              <a:gd name="T73" fmla="*/ 2147483647 h 300"/>
              <a:gd name="T74" fmla="*/ 2147483647 w 507"/>
              <a:gd name="T75" fmla="*/ 2147483647 h 300"/>
              <a:gd name="T76" fmla="*/ 2147483647 w 507"/>
              <a:gd name="T77" fmla="*/ 2147483647 h 300"/>
              <a:gd name="T78" fmla="*/ 2147483647 w 507"/>
              <a:gd name="T79" fmla="*/ 2147483647 h 300"/>
              <a:gd name="T80" fmla="*/ 2147483647 w 507"/>
              <a:gd name="T81" fmla="*/ 2147483647 h 300"/>
              <a:gd name="T82" fmla="*/ 2147483647 w 507"/>
              <a:gd name="T83" fmla="*/ 2147483647 h 300"/>
              <a:gd name="T84" fmla="*/ 2147483647 w 507"/>
              <a:gd name="T85" fmla="*/ 0 h 3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07"/>
              <a:gd name="T130" fmla="*/ 0 h 300"/>
              <a:gd name="T131" fmla="*/ 507 w 507"/>
              <a:gd name="T132" fmla="*/ 300 h 30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07" h="300">
                <a:moveTo>
                  <a:pt x="0" y="299"/>
                </a:moveTo>
                <a:lnTo>
                  <a:pt x="3" y="299"/>
                </a:lnTo>
                <a:lnTo>
                  <a:pt x="9" y="299"/>
                </a:lnTo>
                <a:lnTo>
                  <a:pt x="12" y="299"/>
                </a:lnTo>
                <a:lnTo>
                  <a:pt x="19" y="299"/>
                </a:lnTo>
                <a:lnTo>
                  <a:pt x="22" y="292"/>
                </a:lnTo>
                <a:lnTo>
                  <a:pt x="43" y="282"/>
                </a:lnTo>
                <a:lnTo>
                  <a:pt x="62" y="282"/>
                </a:lnTo>
                <a:lnTo>
                  <a:pt x="68" y="282"/>
                </a:lnTo>
                <a:lnTo>
                  <a:pt x="72" y="276"/>
                </a:lnTo>
                <a:lnTo>
                  <a:pt x="77" y="276"/>
                </a:lnTo>
                <a:lnTo>
                  <a:pt x="97" y="265"/>
                </a:lnTo>
                <a:lnTo>
                  <a:pt x="101" y="259"/>
                </a:lnTo>
                <a:lnTo>
                  <a:pt x="112" y="254"/>
                </a:lnTo>
                <a:lnTo>
                  <a:pt x="118" y="254"/>
                </a:lnTo>
                <a:lnTo>
                  <a:pt x="118" y="249"/>
                </a:lnTo>
                <a:lnTo>
                  <a:pt x="148" y="221"/>
                </a:lnTo>
                <a:lnTo>
                  <a:pt x="148" y="216"/>
                </a:lnTo>
                <a:lnTo>
                  <a:pt x="152" y="211"/>
                </a:lnTo>
                <a:lnTo>
                  <a:pt x="158" y="211"/>
                </a:lnTo>
                <a:lnTo>
                  <a:pt x="162" y="205"/>
                </a:lnTo>
                <a:lnTo>
                  <a:pt x="187" y="194"/>
                </a:lnTo>
                <a:lnTo>
                  <a:pt x="191" y="188"/>
                </a:lnTo>
                <a:lnTo>
                  <a:pt x="197" y="188"/>
                </a:lnTo>
                <a:lnTo>
                  <a:pt x="201" y="188"/>
                </a:lnTo>
                <a:lnTo>
                  <a:pt x="206" y="188"/>
                </a:lnTo>
                <a:lnTo>
                  <a:pt x="211" y="188"/>
                </a:lnTo>
                <a:lnTo>
                  <a:pt x="217" y="184"/>
                </a:lnTo>
                <a:lnTo>
                  <a:pt x="224" y="184"/>
                </a:lnTo>
                <a:lnTo>
                  <a:pt x="243" y="184"/>
                </a:lnTo>
                <a:lnTo>
                  <a:pt x="263" y="184"/>
                </a:lnTo>
                <a:lnTo>
                  <a:pt x="266" y="184"/>
                </a:lnTo>
                <a:lnTo>
                  <a:pt x="272" y="184"/>
                </a:lnTo>
                <a:lnTo>
                  <a:pt x="276" y="184"/>
                </a:lnTo>
                <a:lnTo>
                  <a:pt x="282" y="184"/>
                </a:lnTo>
                <a:lnTo>
                  <a:pt x="285" y="184"/>
                </a:lnTo>
                <a:lnTo>
                  <a:pt x="306" y="184"/>
                </a:lnTo>
                <a:lnTo>
                  <a:pt x="326" y="184"/>
                </a:lnTo>
                <a:lnTo>
                  <a:pt x="331" y="184"/>
                </a:lnTo>
                <a:lnTo>
                  <a:pt x="335" y="184"/>
                </a:lnTo>
                <a:lnTo>
                  <a:pt x="341" y="184"/>
                </a:lnTo>
                <a:lnTo>
                  <a:pt x="345" y="184"/>
                </a:lnTo>
                <a:lnTo>
                  <a:pt x="350" y="184"/>
                </a:lnTo>
                <a:lnTo>
                  <a:pt x="355" y="178"/>
                </a:lnTo>
                <a:lnTo>
                  <a:pt x="361" y="178"/>
                </a:lnTo>
                <a:lnTo>
                  <a:pt x="371" y="178"/>
                </a:lnTo>
                <a:lnTo>
                  <a:pt x="375" y="178"/>
                </a:lnTo>
                <a:lnTo>
                  <a:pt x="381" y="173"/>
                </a:lnTo>
                <a:lnTo>
                  <a:pt x="385" y="173"/>
                </a:lnTo>
                <a:lnTo>
                  <a:pt x="391" y="173"/>
                </a:lnTo>
                <a:lnTo>
                  <a:pt x="411" y="167"/>
                </a:lnTo>
                <a:lnTo>
                  <a:pt x="415" y="161"/>
                </a:lnTo>
                <a:lnTo>
                  <a:pt x="421" y="161"/>
                </a:lnTo>
                <a:lnTo>
                  <a:pt x="425" y="157"/>
                </a:lnTo>
                <a:lnTo>
                  <a:pt x="431" y="151"/>
                </a:lnTo>
                <a:lnTo>
                  <a:pt x="435" y="151"/>
                </a:lnTo>
                <a:lnTo>
                  <a:pt x="435" y="145"/>
                </a:lnTo>
                <a:lnTo>
                  <a:pt x="440" y="139"/>
                </a:lnTo>
                <a:lnTo>
                  <a:pt x="445" y="139"/>
                </a:lnTo>
                <a:lnTo>
                  <a:pt x="445" y="134"/>
                </a:lnTo>
                <a:lnTo>
                  <a:pt x="450" y="129"/>
                </a:lnTo>
                <a:lnTo>
                  <a:pt x="454" y="123"/>
                </a:lnTo>
                <a:lnTo>
                  <a:pt x="454" y="118"/>
                </a:lnTo>
                <a:lnTo>
                  <a:pt x="460" y="118"/>
                </a:lnTo>
                <a:lnTo>
                  <a:pt x="460" y="112"/>
                </a:lnTo>
                <a:lnTo>
                  <a:pt x="464" y="112"/>
                </a:lnTo>
                <a:lnTo>
                  <a:pt x="464" y="107"/>
                </a:lnTo>
                <a:lnTo>
                  <a:pt x="471" y="102"/>
                </a:lnTo>
                <a:lnTo>
                  <a:pt x="471" y="96"/>
                </a:lnTo>
                <a:lnTo>
                  <a:pt x="471" y="91"/>
                </a:lnTo>
                <a:lnTo>
                  <a:pt x="471" y="85"/>
                </a:lnTo>
                <a:lnTo>
                  <a:pt x="477" y="79"/>
                </a:lnTo>
                <a:lnTo>
                  <a:pt x="477" y="75"/>
                </a:lnTo>
                <a:lnTo>
                  <a:pt x="477" y="69"/>
                </a:lnTo>
                <a:lnTo>
                  <a:pt x="480" y="69"/>
                </a:lnTo>
                <a:lnTo>
                  <a:pt x="480" y="64"/>
                </a:lnTo>
                <a:lnTo>
                  <a:pt x="490" y="42"/>
                </a:lnTo>
                <a:lnTo>
                  <a:pt x="490" y="37"/>
                </a:lnTo>
                <a:lnTo>
                  <a:pt x="497" y="31"/>
                </a:lnTo>
                <a:lnTo>
                  <a:pt x="500" y="25"/>
                </a:lnTo>
                <a:lnTo>
                  <a:pt x="500" y="20"/>
                </a:lnTo>
                <a:lnTo>
                  <a:pt x="506" y="20"/>
                </a:lnTo>
                <a:lnTo>
                  <a:pt x="506" y="14"/>
                </a:lnTo>
                <a:lnTo>
                  <a:pt x="506" y="10"/>
                </a:lnTo>
                <a:lnTo>
                  <a:pt x="506" y="4"/>
                </a:lnTo>
                <a:lnTo>
                  <a:pt x="506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4" name="Freeform 2059"/>
          <p:cNvSpPr>
            <a:spLocks/>
          </p:cNvSpPr>
          <p:nvPr/>
        </p:nvSpPr>
        <p:spPr bwMode="auto">
          <a:xfrm>
            <a:off x="5435600" y="3317875"/>
            <a:ext cx="377825" cy="342900"/>
          </a:xfrm>
          <a:custGeom>
            <a:avLst/>
            <a:gdLst>
              <a:gd name="T0" fmla="*/ 0 w 238"/>
              <a:gd name="T1" fmla="*/ 0 h 216"/>
              <a:gd name="T2" fmla="*/ 0 w 238"/>
              <a:gd name="T3" fmla="*/ 2147483647 h 216"/>
              <a:gd name="T4" fmla="*/ 2147483647 w 238"/>
              <a:gd name="T5" fmla="*/ 2147483647 h 216"/>
              <a:gd name="T6" fmla="*/ 2147483647 w 238"/>
              <a:gd name="T7" fmla="*/ 2147483647 h 216"/>
              <a:gd name="T8" fmla="*/ 2147483647 w 238"/>
              <a:gd name="T9" fmla="*/ 2147483647 h 216"/>
              <a:gd name="T10" fmla="*/ 2147483647 w 238"/>
              <a:gd name="T11" fmla="*/ 2147483647 h 216"/>
              <a:gd name="T12" fmla="*/ 2147483647 w 238"/>
              <a:gd name="T13" fmla="*/ 2147483647 h 216"/>
              <a:gd name="T14" fmla="*/ 2147483647 w 238"/>
              <a:gd name="T15" fmla="*/ 2147483647 h 216"/>
              <a:gd name="T16" fmla="*/ 2147483647 w 238"/>
              <a:gd name="T17" fmla="*/ 2147483647 h 216"/>
              <a:gd name="T18" fmla="*/ 2147483647 w 238"/>
              <a:gd name="T19" fmla="*/ 2147483647 h 216"/>
              <a:gd name="T20" fmla="*/ 2147483647 w 238"/>
              <a:gd name="T21" fmla="*/ 2147483647 h 216"/>
              <a:gd name="T22" fmla="*/ 2147483647 w 238"/>
              <a:gd name="T23" fmla="*/ 2147483647 h 216"/>
              <a:gd name="T24" fmla="*/ 2147483647 w 238"/>
              <a:gd name="T25" fmla="*/ 2147483647 h 216"/>
              <a:gd name="T26" fmla="*/ 2147483647 w 238"/>
              <a:gd name="T27" fmla="*/ 2147483647 h 216"/>
              <a:gd name="T28" fmla="*/ 2147483647 w 238"/>
              <a:gd name="T29" fmla="*/ 2147483647 h 216"/>
              <a:gd name="T30" fmla="*/ 2147483647 w 238"/>
              <a:gd name="T31" fmla="*/ 2147483647 h 216"/>
              <a:gd name="T32" fmla="*/ 2147483647 w 238"/>
              <a:gd name="T33" fmla="*/ 2147483647 h 216"/>
              <a:gd name="T34" fmla="*/ 2147483647 w 238"/>
              <a:gd name="T35" fmla="*/ 2147483647 h 216"/>
              <a:gd name="T36" fmla="*/ 2147483647 w 238"/>
              <a:gd name="T37" fmla="*/ 2147483647 h 216"/>
              <a:gd name="T38" fmla="*/ 2147483647 w 238"/>
              <a:gd name="T39" fmla="*/ 2147483647 h 216"/>
              <a:gd name="T40" fmla="*/ 2147483647 w 238"/>
              <a:gd name="T41" fmla="*/ 2147483647 h 216"/>
              <a:gd name="T42" fmla="*/ 2147483647 w 238"/>
              <a:gd name="T43" fmla="*/ 2147483647 h 216"/>
              <a:gd name="T44" fmla="*/ 2147483647 w 238"/>
              <a:gd name="T45" fmla="*/ 2147483647 h 216"/>
              <a:gd name="T46" fmla="*/ 2147483647 w 238"/>
              <a:gd name="T47" fmla="*/ 2147483647 h 216"/>
              <a:gd name="T48" fmla="*/ 2147483647 w 238"/>
              <a:gd name="T49" fmla="*/ 2147483647 h 216"/>
              <a:gd name="T50" fmla="*/ 2147483647 w 238"/>
              <a:gd name="T51" fmla="*/ 2147483647 h 216"/>
              <a:gd name="T52" fmla="*/ 2147483647 w 238"/>
              <a:gd name="T53" fmla="*/ 2147483647 h 216"/>
              <a:gd name="T54" fmla="*/ 2147483647 w 238"/>
              <a:gd name="T55" fmla="*/ 2147483647 h 216"/>
              <a:gd name="T56" fmla="*/ 2147483647 w 238"/>
              <a:gd name="T57" fmla="*/ 2147483647 h 216"/>
              <a:gd name="T58" fmla="*/ 2147483647 w 238"/>
              <a:gd name="T59" fmla="*/ 2147483647 h 216"/>
              <a:gd name="T60" fmla="*/ 2147483647 w 238"/>
              <a:gd name="T61" fmla="*/ 2147483647 h 216"/>
              <a:gd name="T62" fmla="*/ 2147483647 w 238"/>
              <a:gd name="T63" fmla="*/ 2147483647 h 216"/>
              <a:gd name="T64" fmla="*/ 2147483647 w 238"/>
              <a:gd name="T65" fmla="*/ 2147483647 h 216"/>
              <a:gd name="T66" fmla="*/ 2147483647 w 238"/>
              <a:gd name="T67" fmla="*/ 2147483647 h 216"/>
              <a:gd name="T68" fmla="*/ 2147483647 w 238"/>
              <a:gd name="T69" fmla="*/ 2147483647 h 216"/>
              <a:gd name="T70" fmla="*/ 2147483647 w 238"/>
              <a:gd name="T71" fmla="*/ 2147483647 h 216"/>
              <a:gd name="T72" fmla="*/ 2147483647 w 238"/>
              <a:gd name="T73" fmla="*/ 2147483647 h 216"/>
              <a:gd name="T74" fmla="*/ 2147483647 w 238"/>
              <a:gd name="T75" fmla="*/ 2147483647 h 216"/>
              <a:gd name="T76" fmla="*/ 2147483647 w 238"/>
              <a:gd name="T77" fmla="*/ 2147483647 h 216"/>
              <a:gd name="T78" fmla="*/ 2147483647 w 238"/>
              <a:gd name="T79" fmla="*/ 2147483647 h 216"/>
              <a:gd name="T80" fmla="*/ 2147483647 w 238"/>
              <a:gd name="T81" fmla="*/ 2147483647 h 216"/>
              <a:gd name="T82" fmla="*/ 2147483647 w 238"/>
              <a:gd name="T83" fmla="*/ 2147483647 h 216"/>
              <a:gd name="T84" fmla="*/ 2147483647 w 238"/>
              <a:gd name="T85" fmla="*/ 2147483647 h 216"/>
              <a:gd name="T86" fmla="*/ 2147483647 w 238"/>
              <a:gd name="T87" fmla="*/ 2147483647 h 216"/>
              <a:gd name="T88" fmla="*/ 2147483647 w 238"/>
              <a:gd name="T89" fmla="*/ 2147483647 h 216"/>
              <a:gd name="T90" fmla="*/ 2147483647 w 238"/>
              <a:gd name="T91" fmla="*/ 2147483647 h 216"/>
              <a:gd name="T92" fmla="*/ 2147483647 w 238"/>
              <a:gd name="T93" fmla="*/ 2147483647 h 216"/>
              <a:gd name="T94" fmla="*/ 2147483647 w 238"/>
              <a:gd name="T95" fmla="*/ 2147483647 h 216"/>
              <a:gd name="T96" fmla="*/ 2147483647 w 238"/>
              <a:gd name="T97" fmla="*/ 2147483647 h 216"/>
              <a:gd name="T98" fmla="*/ 2147483647 w 238"/>
              <a:gd name="T99" fmla="*/ 2147483647 h 216"/>
              <a:gd name="T100" fmla="*/ 2147483647 w 238"/>
              <a:gd name="T101" fmla="*/ 2147483647 h 216"/>
              <a:gd name="T102" fmla="*/ 2147483647 w 238"/>
              <a:gd name="T103" fmla="*/ 2147483647 h 216"/>
              <a:gd name="T104" fmla="*/ 2147483647 w 238"/>
              <a:gd name="T105" fmla="*/ 2147483647 h 216"/>
              <a:gd name="T106" fmla="*/ 2147483647 w 238"/>
              <a:gd name="T107" fmla="*/ 2147483647 h 216"/>
              <a:gd name="T108" fmla="*/ 2147483647 w 238"/>
              <a:gd name="T109" fmla="*/ 2147483647 h 216"/>
              <a:gd name="T110" fmla="*/ 2147483647 w 238"/>
              <a:gd name="T111" fmla="*/ 2147483647 h 216"/>
              <a:gd name="T112" fmla="*/ 2147483647 w 238"/>
              <a:gd name="T113" fmla="*/ 2147483647 h 21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38"/>
              <a:gd name="T172" fmla="*/ 0 h 216"/>
              <a:gd name="T173" fmla="*/ 238 w 238"/>
              <a:gd name="T174" fmla="*/ 216 h 21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38" h="216">
                <a:moveTo>
                  <a:pt x="0" y="0"/>
                </a:moveTo>
                <a:lnTo>
                  <a:pt x="0" y="4"/>
                </a:lnTo>
                <a:lnTo>
                  <a:pt x="3" y="10"/>
                </a:lnTo>
                <a:lnTo>
                  <a:pt x="7" y="14"/>
                </a:lnTo>
                <a:lnTo>
                  <a:pt x="7" y="20"/>
                </a:lnTo>
                <a:lnTo>
                  <a:pt x="12" y="20"/>
                </a:lnTo>
                <a:lnTo>
                  <a:pt x="27" y="20"/>
                </a:lnTo>
                <a:lnTo>
                  <a:pt x="27" y="25"/>
                </a:lnTo>
                <a:lnTo>
                  <a:pt x="33" y="31"/>
                </a:lnTo>
                <a:lnTo>
                  <a:pt x="33" y="36"/>
                </a:lnTo>
                <a:lnTo>
                  <a:pt x="37" y="36"/>
                </a:lnTo>
                <a:lnTo>
                  <a:pt x="43" y="47"/>
                </a:lnTo>
                <a:lnTo>
                  <a:pt x="47" y="52"/>
                </a:lnTo>
                <a:lnTo>
                  <a:pt x="47" y="58"/>
                </a:lnTo>
                <a:lnTo>
                  <a:pt x="52" y="68"/>
                </a:lnTo>
                <a:lnTo>
                  <a:pt x="52" y="74"/>
                </a:lnTo>
                <a:lnTo>
                  <a:pt x="62" y="95"/>
                </a:lnTo>
                <a:lnTo>
                  <a:pt x="67" y="95"/>
                </a:lnTo>
                <a:lnTo>
                  <a:pt x="67" y="101"/>
                </a:lnTo>
                <a:lnTo>
                  <a:pt x="72" y="101"/>
                </a:lnTo>
                <a:lnTo>
                  <a:pt x="76" y="101"/>
                </a:lnTo>
                <a:lnTo>
                  <a:pt x="82" y="101"/>
                </a:lnTo>
                <a:lnTo>
                  <a:pt x="86" y="101"/>
                </a:lnTo>
                <a:lnTo>
                  <a:pt x="91" y="106"/>
                </a:lnTo>
                <a:lnTo>
                  <a:pt x="91" y="111"/>
                </a:lnTo>
                <a:lnTo>
                  <a:pt x="96" y="111"/>
                </a:lnTo>
                <a:lnTo>
                  <a:pt x="107" y="122"/>
                </a:lnTo>
                <a:lnTo>
                  <a:pt x="126" y="128"/>
                </a:lnTo>
                <a:lnTo>
                  <a:pt x="131" y="132"/>
                </a:lnTo>
                <a:lnTo>
                  <a:pt x="137" y="138"/>
                </a:lnTo>
                <a:lnTo>
                  <a:pt x="142" y="144"/>
                </a:lnTo>
                <a:lnTo>
                  <a:pt x="147" y="149"/>
                </a:lnTo>
                <a:lnTo>
                  <a:pt x="152" y="149"/>
                </a:lnTo>
                <a:lnTo>
                  <a:pt x="152" y="154"/>
                </a:lnTo>
                <a:lnTo>
                  <a:pt x="156" y="154"/>
                </a:lnTo>
                <a:lnTo>
                  <a:pt x="162" y="154"/>
                </a:lnTo>
                <a:lnTo>
                  <a:pt x="166" y="154"/>
                </a:lnTo>
                <a:lnTo>
                  <a:pt x="171" y="154"/>
                </a:lnTo>
                <a:lnTo>
                  <a:pt x="176" y="154"/>
                </a:lnTo>
                <a:lnTo>
                  <a:pt x="176" y="159"/>
                </a:lnTo>
                <a:lnTo>
                  <a:pt x="181" y="159"/>
                </a:lnTo>
                <a:lnTo>
                  <a:pt x="181" y="165"/>
                </a:lnTo>
                <a:lnTo>
                  <a:pt x="186" y="165"/>
                </a:lnTo>
                <a:lnTo>
                  <a:pt x="191" y="165"/>
                </a:lnTo>
                <a:lnTo>
                  <a:pt x="191" y="171"/>
                </a:lnTo>
                <a:lnTo>
                  <a:pt x="195" y="171"/>
                </a:lnTo>
                <a:lnTo>
                  <a:pt x="195" y="176"/>
                </a:lnTo>
                <a:lnTo>
                  <a:pt x="201" y="176"/>
                </a:lnTo>
                <a:lnTo>
                  <a:pt x="206" y="181"/>
                </a:lnTo>
                <a:lnTo>
                  <a:pt x="216" y="192"/>
                </a:lnTo>
                <a:lnTo>
                  <a:pt x="221" y="192"/>
                </a:lnTo>
                <a:lnTo>
                  <a:pt x="221" y="198"/>
                </a:lnTo>
                <a:lnTo>
                  <a:pt x="226" y="202"/>
                </a:lnTo>
                <a:lnTo>
                  <a:pt x="226" y="208"/>
                </a:lnTo>
                <a:lnTo>
                  <a:pt x="231" y="208"/>
                </a:lnTo>
                <a:lnTo>
                  <a:pt x="237" y="208"/>
                </a:lnTo>
                <a:lnTo>
                  <a:pt x="237" y="215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5" name="Rectangle 2060"/>
          <p:cNvSpPr>
            <a:spLocks noChangeArrowheads="1"/>
          </p:cNvSpPr>
          <p:nvPr/>
        </p:nvSpPr>
        <p:spPr bwMode="auto">
          <a:xfrm>
            <a:off x="5483225" y="3089275"/>
            <a:ext cx="111125" cy="1238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566" name="Rectangle 2061"/>
          <p:cNvSpPr>
            <a:spLocks noChangeArrowheads="1"/>
          </p:cNvSpPr>
          <p:nvPr/>
        </p:nvSpPr>
        <p:spPr bwMode="auto">
          <a:xfrm>
            <a:off x="5259388" y="3470275"/>
            <a:ext cx="114300" cy="12541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567" name="Oval 2062"/>
          <p:cNvSpPr>
            <a:spLocks noChangeArrowheads="1"/>
          </p:cNvSpPr>
          <p:nvPr/>
        </p:nvSpPr>
        <p:spPr bwMode="auto">
          <a:xfrm>
            <a:off x="5456238" y="3478213"/>
            <a:ext cx="34925" cy="36512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568" name="Oval 2063"/>
          <p:cNvSpPr>
            <a:spLocks noChangeArrowheads="1"/>
          </p:cNvSpPr>
          <p:nvPr/>
        </p:nvSpPr>
        <p:spPr bwMode="auto">
          <a:xfrm>
            <a:off x="5532438" y="3556000"/>
            <a:ext cx="38100" cy="39688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569" name="Oval 2064"/>
          <p:cNvSpPr>
            <a:spLocks noChangeArrowheads="1"/>
          </p:cNvSpPr>
          <p:nvPr/>
        </p:nvSpPr>
        <p:spPr bwMode="auto">
          <a:xfrm>
            <a:off x="5410200" y="3392488"/>
            <a:ext cx="33338" cy="38100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570" name="Oval 2065"/>
          <p:cNvSpPr>
            <a:spLocks noChangeArrowheads="1"/>
          </p:cNvSpPr>
          <p:nvPr/>
        </p:nvSpPr>
        <p:spPr bwMode="auto">
          <a:xfrm>
            <a:off x="5781675" y="3375025"/>
            <a:ext cx="49213" cy="55563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571" name="Oval 2066"/>
          <p:cNvSpPr>
            <a:spLocks noChangeArrowheads="1"/>
          </p:cNvSpPr>
          <p:nvPr/>
        </p:nvSpPr>
        <p:spPr bwMode="auto">
          <a:xfrm>
            <a:off x="5881688" y="3478213"/>
            <a:ext cx="53975" cy="53975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572" name="Oval 2067"/>
          <p:cNvSpPr>
            <a:spLocks noChangeArrowheads="1"/>
          </p:cNvSpPr>
          <p:nvPr/>
        </p:nvSpPr>
        <p:spPr bwMode="auto">
          <a:xfrm>
            <a:off x="5881688" y="3290888"/>
            <a:ext cx="53975" cy="52387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573" name="Rectangle 2068"/>
          <p:cNvSpPr>
            <a:spLocks noChangeArrowheads="1"/>
          </p:cNvSpPr>
          <p:nvPr/>
        </p:nvSpPr>
        <p:spPr bwMode="auto">
          <a:xfrm>
            <a:off x="5416550" y="2011363"/>
            <a:ext cx="519113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1275" tIns="20638" rIns="41275" bIns="20638">
            <a:prstTxWarp prst="textNoShape">
              <a:avLst/>
            </a:prstTxWarp>
            <a:spAutoFit/>
          </a:bodyPr>
          <a:lstStyle/>
          <a:p>
            <a:pPr defTabSz="204788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>
                <a:solidFill>
                  <a:srgbClr val="FF0000"/>
                </a:solidFill>
                <a:latin typeface="Univers" pitchFamily="34" charset="0"/>
              </a:rPr>
              <a:t>GIS</a:t>
            </a:r>
          </a:p>
        </p:txBody>
      </p:sp>
      <p:sp>
        <p:nvSpPr>
          <p:cNvPr id="23574" name="Rectangle 2069"/>
          <p:cNvSpPr>
            <a:spLocks noChangeArrowheads="1"/>
          </p:cNvSpPr>
          <p:nvPr/>
        </p:nvSpPr>
        <p:spPr bwMode="auto">
          <a:xfrm>
            <a:off x="7888288" y="1981200"/>
            <a:ext cx="1633537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1275" tIns="20638" rIns="41275" bIns="20638">
            <a:prstTxWarp prst="textNoShape">
              <a:avLst/>
            </a:prstTxWarp>
            <a:spAutoFit/>
          </a:bodyPr>
          <a:lstStyle/>
          <a:p>
            <a:pPr defTabSz="204788" eaLnBrk="0" hangingPunct="0">
              <a:lnSpc>
                <a:spcPct val="100000"/>
              </a:lnSpc>
              <a:spcBef>
                <a:spcPct val="0"/>
              </a:spcBef>
              <a:buClrTx/>
            </a:pPr>
            <a:r>
              <a:rPr lang="en-US">
                <a:solidFill>
                  <a:srgbClr val="FF0000"/>
                </a:solidFill>
                <a:latin typeface="Univers" pitchFamily="34" charset="0"/>
              </a:rPr>
              <a:t>Enterprise IT</a:t>
            </a:r>
          </a:p>
        </p:txBody>
      </p:sp>
      <p:sp>
        <p:nvSpPr>
          <p:cNvPr id="23575" name="Line 2070"/>
          <p:cNvSpPr>
            <a:spLocks noChangeShapeType="1"/>
          </p:cNvSpPr>
          <p:nvPr/>
        </p:nvSpPr>
        <p:spPr bwMode="auto">
          <a:xfrm>
            <a:off x="7086600" y="3352800"/>
            <a:ext cx="1122363" cy="0"/>
          </a:xfrm>
          <a:prstGeom prst="line">
            <a:avLst/>
          </a:prstGeom>
          <a:noFill/>
          <a:ln w="50800">
            <a:solidFill>
              <a:srgbClr val="618FFD"/>
            </a:solidFill>
            <a:round/>
            <a:headEnd type="none" w="sm" len="sm"/>
            <a:tailEnd type="stealth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01792" name="Object 2048"/>
          <p:cNvGraphicFramePr>
            <a:graphicFrameLocks/>
          </p:cNvGraphicFramePr>
          <p:nvPr/>
        </p:nvGraphicFramePr>
        <p:xfrm>
          <a:off x="6705600" y="1981200"/>
          <a:ext cx="8382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ClipArt" r:id="rId4" imgW="1501560" imgH="5138640" progId="">
                  <p:embed/>
                </p:oleObj>
              </mc:Choice>
              <mc:Fallback>
                <p:oleObj name="ClipArt" r:id="rId4" imgW="1501560" imgH="5138640" progId="">
                  <p:embed/>
                  <p:pic>
                    <p:nvPicPr>
                      <p:cNvPr id="0" name="Object 204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1981200"/>
                        <a:ext cx="8382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3624" name="Oval 2072"/>
          <p:cNvSpPr>
            <a:spLocks noChangeArrowheads="1"/>
          </p:cNvSpPr>
          <p:nvPr/>
        </p:nvSpPr>
        <p:spPr bwMode="auto">
          <a:xfrm>
            <a:off x="6858000" y="3276600"/>
            <a:ext cx="47625" cy="219075"/>
          </a:xfrm>
          <a:prstGeom prst="ellipse">
            <a:avLst/>
          </a:prstGeom>
          <a:solidFill>
            <a:srgbClr val="FFCCCC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577" name="Line 2073"/>
          <p:cNvSpPr>
            <a:spLocks noChangeShapeType="1"/>
          </p:cNvSpPr>
          <p:nvPr/>
        </p:nvSpPr>
        <p:spPr bwMode="auto">
          <a:xfrm>
            <a:off x="5867400" y="3352800"/>
            <a:ext cx="996950" cy="0"/>
          </a:xfrm>
          <a:prstGeom prst="line">
            <a:avLst/>
          </a:prstGeom>
          <a:noFill/>
          <a:ln w="50800">
            <a:solidFill>
              <a:srgbClr val="618FFD"/>
            </a:solidFill>
            <a:round/>
            <a:headEnd type="stealth" w="med" len="med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626" name="Rectangle 2074"/>
          <p:cNvSpPr>
            <a:spLocks noChangeArrowheads="1"/>
          </p:cNvSpPr>
          <p:nvPr/>
        </p:nvSpPr>
        <p:spPr bwMode="auto">
          <a:xfrm>
            <a:off x="5143500" y="5181600"/>
            <a:ext cx="952500" cy="762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25" tIns="12700" rIns="9525" bIns="12700">
            <a:prstTxWarp prst="textNoShape">
              <a:avLst/>
            </a:prstTxWarp>
          </a:bodyPr>
          <a:lstStyle/>
          <a:p>
            <a:pPr defTabSz="204788" eaLnBrk="0" hangingPunct="0">
              <a:lnSpc>
                <a:spcPts val="1300"/>
              </a:lnSpc>
              <a:spcBef>
                <a:spcPct val="0"/>
              </a:spcBef>
              <a:buClrTx/>
              <a:tabLst>
                <a:tab pos="203200" algn="l"/>
                <a:tab pos="407988" algn="l"/>
                <a:tab pos="611188" algn="l"/>
              </a:tabLst>
              <a:defRPr/>
            </a:pPr>
            <a:endParaRPr lang="en-US" sz="11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Times New Roman" charset="0"/>
              <a:cs typeface="Times New Roman" charset="0"/>
            </a:endParaRPr>
          </a:p>
          <a:p>
            <a:pPr defTabSz="204788" eaLnBrk="0" hangingPunct="0">
              <a:lnSpc>
                <a:spcPts val="1300"/>
              </a:lnSpc>
              <a:spcBef>
                <a:spcPct val="0"/>
              </a:spcBef>
              <a:buClrTx/>
              <a:tabLst>
                <a:tab pos="203200" algn="l"/>
                <a:tab pos="407988" algn="l"/>
                <a:tab pos="611188" algn="l"/>
              </a:tabLst>
              <a:defRPr/>
            </a:pPr>
            <a:r>
              <a:rPr lang="en-US" sz="11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Times New Roman" charset="0"/>
                <a:cs typeface="Times New Roman" charset="0"/>
              </a:rPr>
              <a:t>GIS</a:t>
            </a:r>
          </a:p>
          <a:p>
            <a:pPr defTabSz="204788" eaLnBrk="0" hangingPunct="0">
              <a:lnSpc>
                <a:spcPts val="1300"/>
              </a:lnSpc>
              <a:spcBef>
                <a:spcPct val="0"/>
              </a:spcBef>
              <a:buClrTx/>
              <a:tabLst>
                <a:tab pos="203200" algn="l"/>
                <a:tab pos="407988" algn="l"/>
                <a:tab pos="611188" algn="l"/>
              </a:tabLst>
              <a:defRPr/>
            </a:pPr>
            <a:r>
              <a:rPr lang="en-US" sz="11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Times New Roman" charset="0"/>
                <a:cs typeface="Times New Roman" charset="0"/>
              </a:rPr>
              <a:t>Applications</a:t>
            </a:r>
          </a:p>
        </p:txBody>
      </p:sp>
      <p:pic>
        <p:nvPicPr>
          <p:cNvPr id="23579" name="Picture 2075" descr="file.gif                                                       00115F78Mac HD                         B89FB567: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08588" y="3810000"/>
            <a:ext cx="5826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0" name="Picture 2076" descr="file.gif                                                       00115F78Mac HD                         B89FB567: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60988" y="3962400"/>
            <a:ext cx="5826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1" name="Picture 2077" descr="file.gif                                                       00115F78Mac HD                         B89FB567: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13388" y="4114800"/>
            <a:ext cx="5826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3630" name="Rectangle 2078"/>
          <p:cNvSpPr>
            <a:spLocks noChangeArrowheads="1"/>
          </p:cNvSpPr>
          <p:nvPr/>
        </p:nvSpPr>
        <p:spPr bwMode="auto">
          <a:xfrm>
            <a:off x="8191500" y="5181600"/>
            <a:ext cx="952500" cy="762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25" tIns="12700" rIns="9525" bIns="12700">
            <a:prstTxWarp prst="textNoShape">
              <a:avLst/>
            </a:prstTxWarp>
          </a:bodyPr>
          <a:lstStyle/>
          <a:p>
            <a:pPr defTabSz="204788" eaLnBrk="0" hangingPunct="0">
              <a:lnSpc>
                <a:spcPts val="1300"/>
              </a:lnSpc>
              <a:spcBef>
                <a:spcPct val="0"/>
              </a:spcBef>
              <a:buClrTx/>
              <a:tabLst>
                <a:tab pos="203200" algn="l"/>
                <a:tab pos="407988" algn="l"/>
                <a:tab pos="611188" algn="l"/>
              </a:tabLst>
              <a:defRPr/>
            </a:pPr>
            <a:endParaRPr lang="en-US" sz="11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Times New Roman" charset="0"/>
              <a:cs typeface="Times New Roman" charset="0"/>
            </a:endParaRPr>
          </a:p>
          <a:p>
            <a:pPr defTabSz="204788" eaLnBrk="0" hangingPunct="0">
              <a:lnSpc>
                <a:spcPts val="1300"/>
              </a:lnSpc>
              <a:spcBef>
                <a:spcPct val="0"/>
              </a:spcBef>
              <a:buClrTx/>
              <a:tabLst>
                <a:tab pos="203200" algn="l"/>
                <a:tab pos="407988" algn="l"/>
                <a:tab pos="611188" algn="l"/>
              </a:tabLst>
              <a:defRPr/>
            </a:pPr>
            <a:r>
              <a:rPr lang="en-US" sz="11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Times New Roman" charset="0"/>
                <a:cs typeface="Times New Roman" charset="0"/>
              </a:rPr>
              <a:t>Database</a:t>
            </a:r>
          </a:p>
          <a:p>
            <a:pPr defTabSz="204788" eaLnBrk="0" hangingPunct="0">
              <a:lnSpc>
                <a:spcPts val="1300"/>
              </a:lnSpc>
              <a:spcBef>
                <a:spcPct val="0"/>
              </a:spcBef>
              <a:buClrTx/>
              <a:tabLst>
                <a:tab pos="203200" algn="l"/>
                <a:tab pos="407988" algn="l"/>
                <a:tab pos="611188" algn="l"/>
              </a:tabLst>
              <a:defRPr/>
            </a:pPr>
            <a:r>
              <a:rPr lang="en-US" sz="11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Times New Roman" charset="0"/>
                <a:cs typeface="Times New Roman" charset="0"/>
              </a:rPr>
              <a:t>Applications</a:t>
            </a:r>
          </a:p>
        </p:txBody>
      </p:sp>
      <p:pic>
        <p:nvPicPr>
          <p:cNvPr id="23583" name="Picture 2079" descr="enterpriseserver.gif                                           00115F78Mac HD                         B89FB567: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72400" y="3913188"/>
            <a:ext cx="725488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4" name="Picture 2080" descr="database.gif                                                   00115F78Mac HD                         B89FB567: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763000" y="3989388"/>
            <a:ext cx="796925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5" name="Picture 2081" descr="erp.gif                                                        00115F78Mac HD                         B89FB567: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212138" y="2917825"/>
            <a:ext cx="1084262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Specialist Applications</a:t>
            </a:r>
          </a:p>
        </p:txBody>
      </p:sp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82550" y="914400"/>
            <a:ext cx="4375150" cy="3276600"/>
            <a:chOff x="336" y="288"/>
            <a:chExt cx="5136" cy="3852"/>
          </a:xfrm>
        </p:grpSpPr>
        <p:pic>
          <p:nvPicPr>
            <p:cNvPr id="25609" name="Picture 4" descr="JUMP Stor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6" y="288"/>
              <a:ext cx="5136" cy="3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0" name="Picture 5" descr="citycrest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6" y="864"/>
              <a:ext cx="1152" cy="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0902" name="Text Box 6"/>
            <p:cNvSpPr txBox="1">
              <a:spLocks noChangeArrowheads="1"/>
            </p:cNvSpPr>
            <p:nvPr/>
          </p:nvSpPr>
          <p:spPr bwMode="auto">
            <a:xfrm>
              <a:off x="576" y="1298"/>
              <a:ext cx="1152" cy="467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defRPr/>
              </a:pPr>
              <a:endParaRPr lang="en-GB" b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25604" name="Picture 7" descr="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6550" y="914400"/>
            <a:ext cx="2951163" cy="4510088"/>
          </a:xfrm>
          <a:prstGeom prst="rect">
            <a:avLst/>
          </a:prstGeom>
          <a:noFill/>
          <a:ln w="25400">
            <a:solidFill>
              <a:srgbClr val="0066FF"/>
            </a:solidFill>
            <a:miter lim="800000"/>
            <a:headEnd/>
            <a:tailEnd/>
          </a:ln>
        </p:spPr>
      </p:pic>
      <p:pic>
        <p:nvPicPr>
          <p:cNvPr id="25605" name="Picture 8" descr="False_Profil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8675" y="3992563"/>
            <a:ext cx="3881438" cy="28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9" descr="3D_DataCubeView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7650" y="4191000"/>
            <a:ext cx="3054350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26363" y="4191000"/>
            <a:ext cx="20510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6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1027" y="2638425"/>
            <a:ext cx="3813173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91400" y="381000"/>
            <a:ext cx="1285875" cy="144255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20906" name="Rectangle 10"/>
          <p:cNvSpPr>
            <a:spLocks noChangeArrowheads="1"/>
          </p:cNvSpPr>
          <p:nvPr/>
        </p:nvSpPr>
        <p:spPr bwMode="auto">
          <a:xfrm>
            <a:off x="4572000" y="990600"/>
            <a:ext cx="1861407" cy="2308324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Geometry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Topology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err="1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Georaster</a:t>
            </a:r>
            <a:endParaRPr lang="en-US" sz="1600" b="0" dirty="0">
              <a:solidFill>
                <a:schemeClr val="tx2"/>
              </a:solidFill>
              <a:latin typeface="Arial" charset="0"/>
              <a:ea typeface="Times New Roman" charset="0"/>
              <a:cs typeface="Times New Roman" charset="0"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Networks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LRS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Geodetic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Long Transactions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smtClean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3D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 dirty="0" err="1" smtClean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Lidar</a:t>
            </a:r>
            <a:endParaRPr lang="en-US" sz="1600" b="0" dirty="0">
              <a:solidFill>
                <a:schemeClr val="tx2"/>
              </a:solidFill>
              <a:latin typeface="Arial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Location-Enabled Business Applications</a:t>
            </a:r>
            <a:endParaRPr lang="en-US" dirty="0"/>
          </a:p>
        </p:txBody>
      </p:sp>
      <p:pic>
        <p:nvPicPr>
          <p:cNvPr id="26628" name="Picture 2" descr="JohnstonMcLamb_De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66800"/>
            <a:ext cx="544988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626" name="Object 4"/>
          <p:cNvGraphicFramePr>
            <a:graphicFrameLocks noChangeAspect="1"/>
          </p:cNvGraphicFramePr>
          <p:nvPr/>
        </p:nvGraphicFramePr>
        <p:xfrm>
          <a:off x="5410200" y="1135063"/>
          <a:ext cx="4419600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Bitmap Image" r:id="rId4" imgW="8535591" imgH="6897063" progId="">
                  <p:embed/>
                </p:oleObj>
              </mc:Choice>
              <mc:Fallback>
                <p:oleObj name="Bitmap Image" r:id="rId4" imgW="8535591" imgH="6897063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135063"/>
                        <a:ext cx="4419600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0775" name="Rectangle 2055"/>
          <p:cNvSpPr>
            <a:spLocks noChangeArrowheads="1"/>
          </p:cNvSpPr>
          <p:nvPr/>
        </p:nvSpPr>
        <p:spPr bwMode="auto">
          <a:xfrm>
            <a:off x="7772400" y="990600"/>
            <a:ext cx="1697038" cy="1077218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Geocoding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Spatial searches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Routing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defRPr/>
            </a:pPr>
            <a:r>
              <a:rPr lang="en-US" sz="1600" b="0">
                <a:solidFill>
                  <a:schemeClr val="tx2"/>
                </a:solidFill>
                <a:latin typeface="Arial" charset="0"/>
                <a:ea typeface="Times New Roman" charset="0"/>
                <a:cs typeface="Times New Roman" charset="0"/>
              </a:rPr>
              <a:t>Mapping</a:t>
            </a:r>
          </a:p>
        </p:txBody>
      </p:sp>
      <p:pic>
        <p:nvPicPr>
          <p:cNvPr id="8" name="Picture 7" descr="OBIMobile_iPad_Maps_20.PNG"/>
          <p:cNvPicPr>
            <a:picLocks noGrp="1" noChangeAspect="1"/>
          </p:cNvPicPr>
          <p:nvPr isPhoto="1"/>
        </p:nvPicPr>
        <p:blipFill>
          <a:blip r:embed="rId6" cstate="print">
            <a:lum/>
          </a:blip>
          <a:stretch>
            <a:fillRect/>
          </a:stretch>
        </p:blipFill>
        <p:spPr>
          <a:xfrm>
            <a:off x="228600" y="3028950"/>
            <a:ext cx="4191000" cy="3143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SF311_GMap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6400" y="3581400"/>
            <a:ext cx="4062861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drivetime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00" y="2514600"/>
            <a:ext cx="4128011" cy="29718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cle">
  <a:themeElements>
    <a:clrScheme name="Oracle 1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D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FEAAAA"/>
      </a:accent5>
      <a:accent6>
        <a:srgbClr val="AEAEAE"/>
      </a:accent6>
      <a:hlink>
        <a:srgbClr val="4D4D4D"/>
      </a:hlink>
      <a:folHlink>
        <a:srgbClr val="667263"/>
      </a:folHlink>
    </a:clrScheme>
    <a:fontScheme name="Orac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Oracle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rp_pres_05_wht">
  <a:themeElements>
    <a:clrScheme name="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FD0000"/>
      </a:accent1>
      <a:accent2>
        <a:srgbClr val="FFFF66"/>
      </a:accent2>
      <a:accent3>
        <a:srgbClr val="FFFFFF"/>
      </a:accent3>
      <a:accent4>
        <a:srgbClr val="000000"/>
      </a:accent4>
      <a:accent5>
        <a:srgbClr val="FEAAAA"/>
      </a:accent5>
      <a:accent6>
        <a:srgbClr val="E7E75C"/>
      </a:accent6>
      <a:hlink>
        <a:srgbClr val="009688"/>
      </a:hlink>
      <a:folHlink>
        <a:srgbClr val="4D4D4D"/>
      </a:folHlink>
    </a:clrScheme>
    <a:fontScheme name="corp_pres_05_w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corp_pres_05_w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_pres_05_wh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_pres_05_wh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_pres_05_wh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_pres_05_wh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_pres_05_wh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_pres_05_wh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_pres_05_wh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_pres_05_wh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_pres_05_wh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_pres_05_wh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_pres_05_wh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_pres_05_wht 1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FF0000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A1A1A1"/>
        </a:accent6>
        <a:hlink>
          <a:srgbClr val="0066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Designs\Oracle.pot</Template>
  <TotalTime>7760</TotalTime>
  <Words>2003</Words>
  <Application>Microsoft Macintosh PowerPoint</Application>
  <PresentationFormat>A4 Paper (210x297 mm)</PresentationFormat>
  <Paragraphs>393</Paragraphs>
  <Slides>30</Slides>
  <Notes>10</Notes>
  <HiddenSlides>6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MS PGothic</vt:lpstr>
      <vt:lpstr>ＭＳ Ｐゴシック</vt:lpstr>
      <vt:lpstr>Times</vt:lpstr>
      <vt:lpstr>Times New Roman</vt:lpstr>
      <vt:lpstr>Univers</vt:lpstr>
      <vt:lpstr>Wingdings</vt:lpstr>
      <vt:lpstr>Arial</vt:lpstr>
      <vt:lpstr>Oracle</vt:lpstr>
      <vt:lpstr>corp_pres_05_wht</vt:lpstr>
      <vt:lpstr>ClipArt</vt:lpstr>
      <vt:lpstr>Bitmap Image</vt:lpstr>
      <vt:lpstr>Photo Editor Photo</vt:lpstr>
      <vt:lpstr>PowerPoint Presentation</vt:lpstr>
      <vt:lpstr>Oracle Strategy</vt:lpstr>
      <vt:lpstr>What’s in a name ? Oracle Spatial and Graph</vt:lpstr>
      <vt:lpstr>What is Spatial Data?</vt:lpstr>
      <vt:lpstr>Driving Forces </vt:lpstr>
      <vt:lpstr>From Niche to Mainstream IT</vt:lpstr>
      <vt:lpstr>Spatial data and IT Coexistence or integration ?</vt:lpstr>
      <vt:lpstr>Specialist Applications</vt:lpstr>
      <vt:lpstr>Location-Enabled Business Applications</vt:lpstr>
      <vt:lpstr>Customers</vt:lpstr>
      <vt:lpstr>Application domains</vt:lpstr>
      <vt:lpstr>Application domains</vt:lpstr>
      <vt:lpstr>From GIS to Spatial to Location</vt:lpstr>
      <vt:lpstr>Our Strategy ...</vt:lpstr>
      <vt:lpstr>Where does Oracle fit in a Spatial/GIS System ?</vt:lpstr>
      <vt:lpstr>Standard Database Services</vt:lpstr>
      <vt:lpstr>PowerPoint Presentation</vt:lpstr>
      <vt:lpstr>Oracle Locator            Oracle Spatial</vt:lpstr>
      <vt:lpstr>Spatial vs. Locator</vt:lpstr>
      <vt:lpstr>Oracle MapViewer</vt:lpstr>
      <vt:lpstr>Oracle MapViewer - Licensing</vt:lpstr>
      <vt:lpstr>A Long History</vt:lpstr>
      <vt:lpstr>PowerPoint Presentation</vt:lpstr>
      <vt:lpstr>Open Source Tools</vt:lpstr>
      <vt:lpstr>Database Editions</vt:lpstr>
      <vt:lpstr>Resources</vt:lpstr>
      <vt:lpstr>Resources</vt:lpstr>
      <vt:lpstr>More Resources</vt:lpstr>
      <vt:lpstr>Suggested Reading Material</vt:lpstr>
      <vt:lpstr>PowerPoint Presentation</vt:lpstr>
    </vt:vector>
  </TitlesOfParts>
  <Company>Oracle Corporation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Godfrind</dc:creator>
  <cp:lastModifiedBy>Microsoft Office User</cp:lastModifiedBy>
  <cp:revision>175</cp:revision>
  <dcterms:created xsi:type="dcterms:W3CDTF">2016-06-20T17:12:21Z</dcterms:created>
  <dcterms:modified xsi:type="dcterms:W3CDTF">2017-08-15T13:35:31Z</dcterms:modified>
</cp:coreProperties>
</file>